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85" r:id="rId2"/>
    <p:sldId id="314" r:id="rId3"/>
    <p:sldId id="310" r:id="rId4"/>
    <p:sldId id="348" r:id="rId5"/>
    <p:sldId id="298" r:id="rId6"/>
    <p:sldId id="349" r:id="rId7"/>
    <p:sldId id="345" r:id="rId8"/>
    <p:sldId id="357" r:id="rId9"/>
    <p:sldId id="358" r:id="rId10"/>
    <p:sldId id="400" r:id="rId11"/>
    <p:sldId id="347" r:id="rId12"/>
    <p:sldId id="359" r:id="rId13"/>
    <p:sldId id="409" r:id="rId14"/>
    <p:sldId id="404" r:id="rId15"/>
    <p:sldId id="406" r:id="rId16"/>
    <p:sldId id="405" r:id="rId17"/>
    <p:sldId id="402" r:id="rId1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ch Barron" initials="BB" lastIdx="2" clrIdx="0">
    <p:extLst>
      <p:ext uri="{19B8F6BF-5375-455C-9EA6-DF929625EA0E}">
        <p15:presenceInfo xmlns:p15="http://schemas.microsoft.com/office/powerpoint/2012/main" userId="S-1-5-21-2777662213-3695278502-2964112637-8252" providerId="AD"/>
      </p:ext>
    </p:extLst>
  </p:cmAuthor>
  <p:cmAuthor id="2" name="Windows User" initials="WU" lastIdx="1"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0B5"/>
    <a:srgbClr val="6600CC"/>
    <a:srgbClr val="CC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81566"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E0A3F6B9-DE86-48A4-B0A1-1783E5487A01}" type="datetimeFigureOut">
              <a:rPr lang="en-US" smtClean="0"/>
              <a:t>12/13/2018</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CCDE6D1B-0B03-43F8-9117-0FD9F276C6DE}" type="slidenum">
              <a:rPr lang="en-US" smtClean="0"/>
              <a:t>‹#›</a:t>
            </a:fld>
            <a:endParaRPr lang="en-US"/>
          </a:p>
        </p:txBody>
      </p:sp>
    </p:spTree>
    <p:extLst>
      <p:ext uri="{BB962C8B-B14F-4D97-AF65-F5344CB8AC3E}">
        <p14:creationId xmlns:p14="http://schemas.microsoft.com/office/powerpoint/2010/main" val="312346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8183" y="4473892"/>
            <a:ext cx="5505449" cy="3660458"/>
          </a:xfrm>
          <a:prstGeom prst="rect">
            <a:avLst/>
          </a:prstGeom>
          <a:noFill/>
          <a:ln>
            <a:noFill/>
          </a:ln>
        </p:spPr>
        <p:txBody>
          <a:bodyPr lIns="93162" tIns="93162" rIns="93162" bIns="93162" anchor="t" anchorCtr="0">
            <a:noAutofit/>
          </a:bodyPr>
          <a:lstStyle/>
          <a:p>
            <a:pPr>
              <a:lnSpc>
                <a:spcPct val="115000"/>
              </a:lnSpc>
              <a:buSzPct val="25000"/>
            </a:pPr>
            <a:endParaRPr sz="1000"/>
          </a:p>
        </p:txBody>
      </p:sp>
      <p:sp>
        <p:nvSpPr>
          <p:cNvPr id="170" name="Shape 170"/>
          <p:cNvSpPr>
            <a:spLocks noGrp="1" noRot="1" noChangeAspect="1"/>
          </p:cNvSpPr>
          <p:nvPr>
            <p:ph type="sldImg" idx="2"/>
          </p:nvPr>
        </p:nvSpPr>
        <p:spPr>
          <a:xfrm>
            <a:off x="6540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143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4d983e32b_0_121:notes"/>
          <p:cNvSpPr>
            <a:spLocks noGrp="1" noRot="1" noChangeAspect="1"/>
          </p:cNvSpPr>
          <p:nvPr>
            <p:ph type="sldImg" idx="2"/>
          </p:nvPr>
        </p:nvSpPr>
        <p:spPr>
          <a:xfrm>
            <a:off x="3190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4d983e32b_0_121:notes"/>
          <p:cNvSpPr txBox="1">
            <a:spLocks noGrp="1"/>
          </p:cNvSpPr>
          <p:nvPr>
            <p:ph type="body" idx="1"/>
          </p:nvPr>
        </p:nvSpPr>
        <p:spPr>
          <a:xfrm>
            <a:off x="673221" y="4343400"/>
            <a:ext cx="5385767"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27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540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8183" y="4473894"/>
            <a:ext cx="5505449" cy="3660609"/>
          </a:xfrm>
          <a:prstGeom prst="rect">
            <a:avLst/>
          </a:prstGeom>
          <a:noFill/>
          <a:ln>
            <a:noFill/>
          </a:ln>
        </p:spPr>
        <p:txBody>
          <a:bodyPr lIns="93162" tIns="93162" rIns="93162" bIns="93162" anchor="t" anchorCtr="0">
            <a:noAutofit/>
          </a:bodyPr>
          <a:lstStyle/>
          <a:p>
            <a:pPr>
              <a:buSzPct val="25000"/>
            </a:pPr>
            <a:endParaRPr dirty="0"/>
          </a:p>
        </p:txBody>
      </p:sp>
      <p:sp>
        <p:nvSpPr>
          <p:cNvPr id="227" name="Shape 227"/>
          <p:cNvSpPr txBox="1">
            <a:spLocks noGrp="1"/>
          </p:cNvSpPr>
          <p:nvPr>
            <p:ph type="sldNum" idx="12"/>
          </p:nvPr>
        </p:nvSpPr>
        <p:spPr>
          <a:xfrm>
            <a:off x="3898101" y="8829967"/>
            <a:ext cx="2982118" cy="466344"/>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11</a:t>
            </a:fld>
            <a:endParaRPr lang="en-US"/>
          </a:p>
        </p:txBody>
      </p:sp>
    </p:spTree>
    <p:extLst>
      <p:ext uri="{BB962C8B-B14F-4D97-AF65-F5344CB8AC3E}">
        <p14:creationId xmlns:p14="http://schemas.microsoft.com/office/powerpoint/2010/main" val="151426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E6D1B-0B03-43F8-9117-0FD9F276C6DE}" type="slidenum">
              <a:rPr lang="en-US" smtClean="0"/>
              <a:t>12</a:t>
            </a:fld>
            <a:endParaRPr lang="en-US"/>
          </a:p>
        </p:txBody>
      </p:sp>
    </p:spTree>
    <p:extLst>
      <p:ext uri="{BB962C8B-B14F-4D97-AF65-F5344CB8AC3E}">
        <p14:creationId xmlns:p14="http://schemas.microsoft.com/office/powerpoint/2010/main" val="144966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8183" y="4473892"/>
            <a:ext cx="5505449" cy="3660458"/>
          </a:xfrm>
          <a:prstGeom prst="rect">
            <a:avLst/>
          </a:prstGeom>
          <a:noFill/>
          <a:ln>
            <a:noFill/>
          </a:ln>
        </p:spPr>
        <p:txBody>
          <a:bodyPr lIns="93162" tIns="93162" rIns="93162" bIns="93162" anchor="t" anchorCtr="0">
            <a:noAutofit/>
          </a:bodyPr>
          <a:lstStyle/>
          <a:p>
            <a:pPr>
              <a:lnSpc>
                <a:spcPct val="115000"/>
              </a:lnSpc>
              <a:buSzPct val="25000"/>
            </a:pPr>
            <a:endParaRPr sz="1000"/>
          </a:p>
        </p:txBody>
      </p:sp>
      <p:sp>
        <p:nvSpPr>
          <p:cNvPr id="170" name="Shape 170"/>
          <p:cNvSpPr>
            <a:spLocks noGrp="1" noRot="1" noChangeAspect="1"/>
          </p:cNvSpPr>
          <p:nvPr>
            <p:ph type="sldImg" idx="2"/>
          </p:nvPr>
        </p:nvSpPr>
        <p:spPr>
          <a:xfrm>
            <a:off x="6540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053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540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8183" y="4473894"/>
            <a:ext cx="5505449" cy="3660609"/>
          </a:xfrm>
          <a:prstGeom prst="rect">
            <a:avLst/>
          </a:prstGeom>
          <a:noFill/>
          <a:ln>
            <a:noFill/>
          </a:ln>
        </p:spPr>
        <p:txBody>
          <a:bodyPr lIns="93162" tIns="93162" rIns="93162" bIns="93162" anchor="t" anchorCtr="0">
            <a:noAutofit/>
          </a:bodyPr>
          <a:lstStyle/>
          <a:p>
            <a:pPr>
              <a:buSzPct val="25000"/>
            </a:pPr>
            <a:r>
              <a:rPr lang="en-US" dirty="0" smtClean="0"/>
              <a:t>DLLR,</a:t>
            </a:r>
            <a:r>
              <a:rPr lang="en-US" baseline="0" dirty="0" smtClean="0"/>
              <a:t> the OOCC and the BHA have come together to develop innovative workforce development solutions that integrate critically important behavioral health services with the resources of the workforce system to drive meaningful change for this complex issue.</a:t>
            </a:r>
            <a:endParaRPr dirty="0"/>
          </a:p>
        </p:txBody>
      </p:sp>
      <p:sp>
        <p:nvSpPr>
          <p:cNvPr id="227" name="Shape 227"/>
          <p:cNvSpPr txBox="1">
            <a:spLocks noGrp="1"/>
          </p:cNvSpPr>
          <p:nvPr>
            <p:ph type="sldNum" idx="12"/>
          </p:nvPr>
        </p:nvSpPr>
        <p:spPr>
          <a:xfrm>
            <a:off x="3898101" y="8829967"/>
            <a:ext cx="2982118" cy="466344"/>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14</a:t>
            </a:fld>
            <a:endParaRPr lang="en-US"/>
          </a:p>
        </p:txBody>
      </p:sp>
    </p:spTree>
    <p:extLst>
      <p:ext uri="{BB962C8B-B14F-4D97-AF65-F5344CB8AC3E}">
        <p14:creationId xmlns:p14="http://schemas.microsoft.com/office/powerpoint/2010/main" val="37187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540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8183" y="4473894"/>
            <a:ext cx="5505449" cy="3660609"/>
          </a:xfrm>
          <a:prstGeom prst="rect">
            <a:avLst/>
          </a:prstGeom>
          <a:noFill/>
          <a:ln>
            <a:noFill/>
          </a:ln>
        </p:spPr>
        <p:txBody>
          <a:bodyPr lIns="93162" tIns="93162" rIns="93162" bIns="93162" anchor="t" anchorCtr="0">
            <a:noAutofit/>
          </a:bodyPr>
          <a:lstStyle/>
          <a:p>
            <a:pPr>
              <a:buSzPct val="25000"/>
            </a:pPr>
            <a:endParaRPr dirty="0"/>
          </a:p>
        </p:txBody>
      </p:sp>
      <p:sp>
        <p:nvSpPr>
          <p:cNvPr id="227" name="Shape 227"/>
          <p:cNvSpPr txBox="1">
            <a:spLocks noGrp="1"/>
          </p:cNvSpPr>
          <p:nvPr>
            <p:ph type="sldNum" idx="12"/>
          </p:nvPr>
        </p:nvSpPr>
        <p:spPr>
          <a:xfrm>
            <a:off x="3898101" y="8829967"/>
            <a:ext cx="2982118" cy="466344"/>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15</a:t>
            </a:fld>
            <a:endParaRPr lang="en-US"/>
          </a:p>
        </p:txBody>
      </p:sp>
    </p:spTree>
    <p:extLst>
      <p:ext uri="{BB962C8B-B14F-4D97-AF65-F5344CB8AC3E}">
        <p14:creationId xmlns:p14="http://schemas.microsoft.com/office/powerpoint/2010/main" val="1568165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540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8183" y="4473894"/>
            <a:ext cx="5505449" cy="3660609"/>
          </a:xfrm>
          <a:prstGeom prst="rect">
            <a:avLst/>
          </a:prstGeom>
          <a:noFill/>
          <a:ln>
            <a:noFill/>
          </a:ln>
        </p:spPr>
        <p:txBody>
          <a:bodyPr lIns="93162" tIns="93162" rIns="93162" bIns="93162" anchor="t" anchorCtr="0">
            <a:noAutofit/>
          </a:bodyPr>
          <a:lstStyle/>
          <a:p>
            <a:pPr>
              <a:buSzPct val="25000"/>
            </a:pPr>
            <a:endParaRPr dirty="0"/>
          </a:p>
        </p:txBody>
      </p:sp>
      <p:sp>
        <p:nvSpPr>
          <p:cNvPr id="227" name="Shape 227"/>
          <p:cNvSpPr txBox="1">
            <a:spLocks noGrp="1"/>
          </p:cNvSpPr>
          <p:nvPr>
            <p:ph type="sldNum" idx="12"/>
          </p:nvPr>
        </p:nvSpPr>
        <p:spPr>
          <a:xfrm>
            <a:off x="3898101" y="8829967"/>
            <a:ext cx="2982118" cy="466344"/>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extLst>
      <p:ext uri="{BB962C8B-B14F-4D97-AF65-F5344CB8AC3E}">
        <p14:creationId xmlns:p14="http://schemas.microsoft.com/office/powerpoint/2010/main" val="227014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I would like to have 6 people raise their hands. Look around at those people with their hands raised.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~6 deaths/day in Maryland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142 Americans dying every day. America is enduring a death toll equal to September 11th (nearly</a:t>
            </a:r>
            <a:r>
              <a:rPr lang="en-US" sz="1200" kern="1200" baseline="0" dirty="0" smtClean="0">
                <a:solidFill>
                  <a:schemeClr val="tx1"/>
                </a:solidFill>
                <a:effectLst/>
                <a:latin typeface="+mn-lt"/>
                <a:ea typeface="+mn-ea"/>
                <a:cs typeface="+mn-cs"/>
              </a:rPr>
              <a:t> 3,000 deaths)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three weeks. </a:t>
            </a:r>
            <a:endParaRPr lang="en-US" dirty="0" smtClean="0"/>
          </a:p>
        </p:txBody>
      </p:sp>
      <p:sp>
        <p:nvSpPr>
          <p:cNvPr id="4" name="Slide Number Placeholder 3"/>
          <p:cNvSpPr>
            <a:spLocks noGrp="1"/>
          </p:cNvSpPr>
          <p:nvPr>
            <p:ph type="sldNum" sz="quarter" idx="10"/>
          </p:nvPr>
        </p:nvSpPr>
        <p:spPr/>
        <p:txBody>
          <a:bodyPr/>
          <a:lstStyle/>
          <a:p>
            <a:fld id="{CCDE6D1B-0B03-43F8-9117-0FD9F276C6DE}" type="slidenum">
              <a:rPr lang="en-US" smtClean="0"/>
              <a:t>2</a:t>
            </a:fld>
            <a:endParaRPr lang="en-US"/>
          </a:p>
        </p:txBody>
      </p:sp>
    </p:spTree>
    <p:extLst>
      <p:ext uri="{BB962C8B-B14F-4D97-AF65-F5344CB8AC3E}">
        <p14:creationId xmlns:p14="http://schemas.microsoft.com/office/powerpoint/2010/main" val="212946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Imagine you start</a:t>
            </a:r>
            <a:r>
              <a:rPr lang="en-US" sz="1200" kern="1200" baseline="0" dirty="0" smtClean="0">
                <a:solidFill>
                  <a:schemeClr val="tx1"/>
                </a:solidFill>
                <a:effectLst/>
                <a:latin typeface="+mn-lt"/>
                <a:ea typeface="+mn-ea"/>
                <a:cs typeface="+mn-cs"/>
              </a:rPr>
              <a:t> out the year with a 9/11-level event. Nearly 3,000 dead. Then in early February, another event. Then another.</a:t>
            </a:r>
          </a:p>
        </p:txBody>
      </p:sp>
      <p:sp>
        <p:nvSpPr>
          <p:cNvPr id="4" name="Slide Number Placeholder 3"/>
          <p:cNvSpPr>
            <a:spLocks noGrp="1"/>
          </p:cNvSpPr>
          <p:nvPr>
            <p:ph type="sldNum" sz="quarter" idx="10"/>
          </p:nvPr>
        </p:nvSpPr>
        <p:spPr/>
        <p:txBody>
          <a:bodyPr/>
          <a:lstStyle/>
          <a:p>
            <a:fld id="{CCDE6D1B-0B03-43F8-9117-0FD9F276C6DE}" type="slidenum">
              <a:rPr lang="en-US" smtClean="0"/>
              <a:t>3</a:t>
            </a:fld>
            <a:endParaRPr lang="en-US"/>
          </a:p>
        </p:txBody>
      </p:sp>
    </p:spTree>
    <p:extLst>
      <p:ext uri="{BB962C8B-B14F-4D97-AF65-F5344CB8AC3E}">
        <p14:creationId xmlns:p14="http://schemas.microsoft.com/office/powerpoint/2010/main" val="278368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623888" y="1143000"/>
            <a:ext cx="5484812"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73221" y="4400550"/>
            <a:ext cx="5385766"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13360" y="8685214"/>
            <a:ext cx="291728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766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73221" y="4400550"/>
            <a:ext cx="5385766" cy="3600450"/>
          </a:xfrm>
          <a:prstGeom prst="rect">
            <a:avLst/>
          </a:prstGeom>
        </p:spPr>
        <p:txBody>
          <a:bodyPr lIns="91425" tIns="91425" rIns="91425" bIns="91425" anchor="t" anchorCtr="0">
            <a:noAutofit/>
          </a:bodyPr>
          <a:lstStyle/>
          <a:p>
            <a:pPr lvl="0">
              <a:spcBef>
                <a:spcPts val="0"/>
              </a:spcBef>
              <a:buNone/>
            </a:pPr>
            <a:r>
              <a:rPr lang="en-US" dirty="0" smtClean="0"/>
              <a:t>You have the storm surge, which raises the sea level and creates</a:t>
            </a:r>
            <a:r>
              <a:rPr lang="en-US" baseline="0" dirty="0" smtClean="0"/>
              <a:t> all of the right conditions for disaster.</a:t>
            </a:r>
          </a:p>
          <a:p>
            <a:pPr lvl="0">
              <a:spcBef>
                <a:spcPts val="0"/>
              </a:spcBef>
              <a:buNone/>
            </a:pPr>
            <a:r>
              <a:rPr lang="en-US" baseline="0" dirty="0" smtClean="0"/>
              <a:t>Then the tide comes in, and rather than crash harmlessly on the beach, that wave comes right up on top of the surge and just devastates.</a:t>
            </a:r>
          </a:p>
          <a:p>
            <a:pPr lvl="0">
              <a:spcBef>
                <a:spcPts val="0"/>
              </a:spcBef>
              <a:buNone/>
            </a:pPr>
            <a:r>
              <a:rPr lang="en-US" baseline="0" dirty="0" smtClean="0"/>
              <a:t>With the opioid crisis, you have this slow-building storm surge throughout the 90s &amp; early-2000s, where supposedly “safe” medical opioids are being prescribed like candy, steadily increasing the percentage of our population that is chemically dependent on these drugs.</a:t>
            </a:r>
          </a:p>
          <a:p>
            <a:pPr lvl="0">
              <a:spcBef>
                <a:spcPts val="0"/>
              </a:spcBef>
              <a:buNone/>
            </a:pPr>
            <a:r>
              <a:rPr lang="en-US" baseline="0" dirty="0" smtClean="0"/>
              <a:t>When their prescriptions run out, these people start to feel sick, and look to extend their prescriptions in any way they can.</a:t>
            </a:r>
          </a:p>
          <a:p>
            <a:pPr lvl="0">
              <a:spcBef>
                <a:spcPts val="0"/>
              </a:spcBef>
              <a:buNone/>
            </a:pPr>
            <a:r>
              <a:rPr lang="en-US" baseline="0" dirty="0" smtClean="0"/>
              <a:t>Sooner or later, many of them realize that it is cheaper and easier to buy heroin than to find prescription drugs (nearly 80% of heroin users reported using prescription drugs prior to turning to heroin, and over 40% of those users began with a legally-prescribed opiate).</a:t>
            </a:r>
          </a:p>
          <a:p>
            <a:pPr lvl="0">
              <a:spcBef>
                <a:spcPts val="0"/>
              </a:spcBef>
              <a:buNone/>
            </a:pPr>
            <a:r>
              <a:rPr lang="en-US" baseline="0" dirty="0" smtClean="0"/>
              <a:t>So you have this perfect storm, where a steadily-increasing percentage of the population is chemically dependent on opioids (*click animation for drug names)</a:t>
            </a:r>
          </a:p>
          <a:p>
            <a:pPr lvl="0">
              <a:spcBef>
                <a:spcPts val="0"/>
              </a:spcBef>
              <a:buNone/>
            </a:pPr>
            <a:r>
              <a:rPr lang="en-US" baseline="0" dirty="0" smtClean="0"/>
              <a:t>Then, around 2013, you see this guy show up (*click animation for FENTANYL*). You already have the storm surge, non-pharmaceutical fentanyl is your tidal wave.</a:t>
            </a:r>
            <a:endParaRPr dirty="0"/>
          </a:p>
        </p:txBody>
      </p:sp>
      <p:sp>
        <p:nvSpPr>
          <p:cNvPr id="208" name="Shape 208"/>
          <p:cNvSpPr>
            <a:spLocks noGrp="1" noRot="1" noChangeAspect="1"/>
          </p:cNvSpPr>
          <p:nvPr>
            <p:ph type="sldImg" idx="2"/>
          </p:nvPr>
        </p:nvSpPr>
        <p:spPr>
          <a:xfrm>
            <a:off x="623888" y="1143000"/>
            <a:ext cx="5484812"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80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While a fatal dose varies widely by user and the method of consumption,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rPr>
              <a:t>30 mg of heroin,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rPr>
              <a:t>2-3 mg of Fentanyl can be fatal.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rPr>
              <a:t>Theoretically, a fatal dose of Carfentanil could be as little as 200 micrograms</a:t>
            </a:r>
          </a:p>
          <a:p>
            <a:endParaRPr lang="en-US" dirty="0"/>
          </a:p>
        </p:txBody>
      </p:sp>
      <p:sp>
        <p:nvSpPr>
          <p:cNvPr id="4" name="Slide Number Placeholder 3"/>
          <p:cNvSpPr>
            <a:spLocks noGrp="1"/>
          </p:cNvSpPr>
          <p:nvPr>
            <p:ph type="sldNum" sz="quarter" idx="10"/>
          </p:nvPr>
        </p:nvSpPr>
        <p:spPr/>
        <p:txBody>
          <a:bodyPr/>
          <a:lstStyle/>
          <a:p>
            <a:fld id="{CCDE6D1B-0B03-43F8-9117-0FD9F276C6DE}" type="slidenum">
              <a:rPr lang="en-US" smtClean="0"/>
              <a:t>6</a:t>
            </a:fld>
            <a:endParaRPr lang="en-US"/>
          </a:p>
        </p:txBody>
      </p:sp>
    </p:spTree>
    <p:extLst>
      <p:ext uri="{BB962C8B-B14F-4D97-AF65-F5344CB8AC3E}">
        <p14:creationId xmlns:p14="http://schemas.microsoft.com/office/powerpoint/2010/main" val="104211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rtl="0">
              <a:lnSpc>
                <a:spcPct val="100000"/>
              </a:lnSpc>
              <a:spcBef>
                <a:spcPts val="0"/>
              </a:spcBef>
              <a:spcAft>
                <a:spcPts val="1200"/>
              </a:spcAft>
              <a:buClr>
                <a:schemeClr val="accent2"/>
              </a:buClr>
              <a:buSzPct val="91999"/>
              <a:buNone/>
            </a:pPr>
            <a:r>
              <a:rPr lang="en-US" sz="1200" b="0" i="0" u="none" strike="noStrike" cap="none" dirty="0" smtClean="0">
                <a:solidFill>
                  <a:schemeClr val="dk2"/>
                </a:solidFill>
                <a:latin typeface="Cabin"/>
                <a:ea typeface="Cabin"/>
                <a:cs typeface="Cabin"/>
                <a:sym typeface="Cabin"/>
              </a:rPr>
              <a:t>Empowers the OOCC to:</a:t>
            </a:r>
          </a:p>
          <a:p>
            <a:pPr marL="444500" marR="0" lvl="0" indent="-342900" algn="l" rtl="0">
              <a:lnSpc>
                <a:spcPct val="100000"/>
              </a:lnSpc>
              <a:spcBef>
                <a:spcPts val="0"/>
              </a:spcBef>
              <a:spcAft>
                <a:spcPts val="1200"/>
              </a:spcAft>
              <a:buClr>
                <a:schemeClr val="accent2"/>
              </a:buClr>
              <a:buSzPct val="91999"/>
              <a:buFont typeface="Arial" panose="020B0604020202020204" pitchFamily="34" charset="0"/>
              <a:buChar char="•"/>
            </a:pPr>
            <a:r>
              <a:rPr lang="en-US" sz="1200" dirty="0" smtClean="0"/>
              <a:t>Drive priorities across State agencies</a:t>
            </a:r>
          </a:p>
          <a:p>
            <a:pPr marL="444500" marR="0" lvl="0" indent="-342900" algn="l" rtl="0">
              <a:lnSpc>
                <a:spcPct val="100000"/>
              </a:lnSpc>
              <a:spcBef>
                <a:spcPts val="0"/>
              </a:spcBef>
              <a:spcAft>
                <a:spcPts val="0"/>
              </a:spcAft>
              <a:buClr>
                <a:schemeClr val="accent2"/>
              </a:buClr>
              <a:buSzPct val="91999"/>
              <a:buFont typeface="Arial" panose="020B0604020202020204" pitchFamily="34" charset="0"/>
              <a:buChar char="•"/>
            </a:pPr>
            <a:r>
              <a:rPr lang="en-US" sz="1200" b="0" i="0" u="none" strike="noStrike" cap="none" dirty="0" smtClean="0">
                <a:solidFill>
                  <a:schemeClr val="dk2"/>
                </a:solidFill>
                <a:latin typeface="Cabin"/>
                <a:ea typeface="Cabin"/>
                <a:cs typeface="Cabin"/>
                <a:sym typeface="Cabin"/>
              </a:rPr>
              <a:t>Engage communities to form local jurisdiction coordination bodies (Opioid Intervention Teams)</a:t>
            </a:r>
          </a:p>
          <a:p>
            <a:pPr marL="444500" marR="0" lvl="0" indent="-342900" algn="l" rtl="0">
              <a:lnSpc>
                <a:spcPct val="100000"/>
              </a:lnSpc>
              <a:spcBef>
                <a:spcPts val="960"/>
              </a:spcBef>
              <a:spcAft>
                <a:spcPts val="0"/>
              </a:spcAft>
              <a:buClr>
                <a:schemeClr val="accent2"/>
              </a:buClr>
              <a:buSzPct val="91999"/>
              <a:buFont typeface="Arial" panose="020B0604020202020204" pitchFamily="34" charset="0"/>
              <a:buChar char="•"/>
            </a:pPr>
            <a:r>
              <a:rPr lang="en-US" sz="1200" b="0" i="0" u="none" strike="noStrike" cap="none" dirty="0" smtClean="0">
                <a:solidFill>
                  <a:schemeClr val="dk2"/>
                </a:solidFill>
                <a:latin typeface="Cabin"/>
                <a:ea typeface="Cabin"/>
                <a:cs typeface="Cabin"/>
                <a:sym typeface="Cabin"/>
              </a:rPr>
              <a:t>Delegate emergency powers to state and local emergency management officials</a:t>
            </a:r>
          </a:p>
          <a:p>
            <a:pPr marL="444500" marR="0" lvl="0" indent="-342900" algn="l" rtl="0">
              <a:lnSpc>
                <a:spcPct val="100000"/>
              </a:lnSpc>
              <a:spcBef>
                <a:spcPts val="960"/>
              </a:spcBef>
              <a:spcAft>
                <a:spcPts val="0"/>
              </a:spcAft>
              <a:buClr>
                <a:schemeClr val="accent2"/>
              </a:buClr>
              <a:buSzPct val="91999"/>
              <a:buFont typeface="Arial" panose="020B0604020202020204" pitchFamily="34" charset="0"/>
              <a:buChar char="•"/>
            </a:pPr>
            <a:r>
              <a:rPr lang="en-US" sz="1200" b="0" i="0" u="none" strike="noStrike" cap="none" dirty="0" smtClean="0">
                <a:solidFill>
                  <a:schemeClr val="dk2"/>
                </a:solidFill>
                <a:latin typeface="Cabin"/>
                <a:ea typeface="Cabin"/>
                <a:cs typeface="Cabin"/>
                <a:sym typeface="Cabin"/>
              </a:rPr>
              <a:t>Oversee a supplemental budget of $50 million in new funding over a five-year period</a:t>
            </a:r>
          </a:p>
          <a:p>
            <a:endParaRPr lang="en-US" dirty="0"/>
          </a:p>
        </p:txBody>
      </p:sp>
      <p:sp>
        <p:nvSpPr>
          <p:cNvPr id="4" name="Slide Number Placeholder 3"/>
          <p:cNvSpPr>
            <a:spLocks noGrp="1"/>
          </p:cNvSpPr>
          <p:nvPr>
            <p:ph type="sldNum" sz="quarter" idx="10"/>
          </p:nvPr>
        </p:nvSpPr>
        <p:spPr/>
        <p:txBody>
          <a:bodyPr/>
          <a:lstStyle/>
          <a:p>
            <a:fld id="{CCDE6D1B-0B03-43F8-9117-0FD9F276C6DE}" type="slidenum">
              <a:rPr lang="en-US" smtClean="0"/>
              <a:t>7</a:t>
            </a:fld>
            <a:endParaRPr lang="en-US"/>
          </a:p>
        </p:txBody>
      </p:sp>
    </p:spTree>
    <p:extLst>
      <p:ext uri="{BB962C8B-B14F-4D97-AF65-F5344CB8AC3E}">
        <p14:creationId xmlns:p14="http://schemas.microsoft.com/office/powerpoint/2010/main" val="110901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444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9430" y="4421824"/>
            <a:ext cx="5515423" cy="4189095"/>
          </a:xfrm>
          <a:prstGeom prst="rect">
            <a:avLst/>
          </a:prstGeom>
          <a:noFill/>
          <a:ln>
            <a:noFill/>
          </a:ln>
        </p:spPr>
        <p:txBody>
          <a:bodyPr lIns="93302" tIns="93302" rIns="93302" bIns="93302" anchor="t" anchorCtr="0">
            <a:noAutofit/>
          </a:bodyPr>
          <a:lstStyle/>
          <a:p>
            <a:pPr>
              <a:buSzPct val="25000"/>
            </a:pPr>
            <a:r>
              <a:rPr lang="en-US" dirty="0" smtClean="0"/>
              <a:t>Clay</a:t>
            </a:r>
          </a:p>
          <a:p>
            <a:pPr>
              <a:buSzPct val="2500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Per</a:t>
            </a:r>
            <a:r>
              <a:rPr lang="en-US" sz="1200" b="0" i="0" u="none" strike="noStrike" cap="none" baseline="0" dirty="0" smtClean="0">
                <a:solidFill>
                  <a:schemeClr val="dk1"/>
                </a:solidFill>
                <a:effectLst/>
                <a:latin typeface="Calibri"/>
                <a:ea typeface="Calibri"/>
                <a:cs typeface="Calibri"/>
                <a:sym typeface="Calibri"/>
              </a:rPr>
              <a:t> executive order, t</a:t>
            </a:r>
            <a:r>
              <a:rPr lang="en-US" sz="1200" b="0" i="0" u="none" strike="noStrike" cap="none" dirty="0" smtClean="0">
                <a:solidFill>
                  <a:schemeClr val="dk1"/>
                </a:solidFill>
                <a:effectLst/>
                <a:latin typeface="Calibri"/>
                <a:ea typeface="Calibri"/>
                <a:cs typeface="Calibri"/>
                <a:sym typeface="Calibri"/>
              </a:rPr>
              <a:t>he Opioid Operational Command Center (OOCC) is authorized to </a:t>
            </a:r>
          </a:p>
          <a:p>
            <a:pPr lvl="1">
              <a:buSzPct val="2500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Direct the state agency response</a:t>
            </a:r>
          </a:p>
          <a:p>
            <a:pPr lvl="1">
              <a:buSzPct val="2500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Coordinate among the Inter-Agency Council,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state agencies,</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local jurisdictions, and community-based</a:t>
            </a:r>
            <a:r>
              <a:rPr lang="en-US" sz="1200" b="0" i="0" u="none" strike="noStrike" cap="none" baseline="0" dirty="0" smtClean="0">
                <a:solidFill>
                  <a:schemeClr val="dk1"/>
                </a:solidFill>
                <a:effectLst/>
                <a:latin typeface="Calibri"/>
                <a:ea typeface="Calibri"/>
                <a:cs typeface="Calibri"/>
                <a:sym typeface="Calibri"/>
              </a:rPr>
              <a:t> organizations</a:t>
            </a:r>
          </a:p>
          <a:p>
            <a:pPr lvl="1">
              <a:buSzPct val="25000"/>
              <a:buFont typeface="Arial" panose="020B0604020202020204" pitchFamily="34" charset="0"/>
              <a:buChar char="•"/>
            </a:pPr>
            <a:r>
              <a:rPr lang="en-US" sz="1200" b="0" i="0" u="none" strike="noStrike" cap="none" baseline="0" dirty="0" smtClean="0">
                <a:solidFill>
                  <a:schemeClr val="dk1"/>
                </a:solidFill>
                <a:effectLst/>
                <a:latin typeface="Calibri"/>
                <a:ea typeface="Calibri"/>
                <a:cs typeface="Calibri"/>
                <a:sym typeface="Calibri"/>
              </a:rPr>
              <a:t>Facilitate collaboration</a:t>
            </a:r>
          </a:p>
          <a:p>
            <a:pPr lvl="1">
              <a:buSzPct val="25000"/>
              <a:buFont typeface="Arial" panose="020B0604020202020204" pitchFamily="34" charset="0"/>
              <a:buChar char="•"/>
            </a:pPr>
            <a:r>
              <a:rPr lang="en-US" sz="1200" b="0" i="0" u="none" strike="noStrike" cap="none" baseline="0" dirty="0" smtClean="0">
                <a:solidFill>
                  <a:schemeClr val="dk1"/>
                </a:solidFill>
                <a:effectLst/>
                <a:latin typeface="Calibri"/>
                <a:ea typeface="Calibri"/>
                <a:cs typeface="Calibri"/>
                <a:sym typeface="Calibri"/>
              </a:rPr>
              <a:t>Enhance data collection</a:t>
            </a:r>
          </a:p>
        </p:txBody>
      </p:sp>
    </p:spTree>
    <p:extLst>
      <p:ext uri="{BB962C8B-B14F-4D97-AF65-F5344CB8AC3E}">
        <p14:creationId xmlns:p14="http://schemas.microsoft.com/office/powerpoint/2010/main" val="197364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DE6D1B-0B03-43F8-9117-0FD9F276C6DE}" type="slidenum">
              <a:rPr lang="en-US" smtClean="0"/>
              <a:t>9</a:t>
            </a:fld>
            <a:endParaRPr lang="en-US"/>
          </a:p>
        </p:txBody>
      </p:sp>
    </p:spTree>
    <p:extLst>
      <p:ext uri="{BB962C8B-B14F-4D97-AF65-F5344CB8AC3E}">
        <p14:creationId xmlns:p14="http://schemas.microsoft.com/office/powerpoint/2010/main" val="305968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p:nvPr/>
        </p:nvSpPr>
        <p:spPr>
          <a:xfrm>
            <a:off x="440285" y="614406"/>
            <a:ext cx="11309338" cy="118929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27" name="Shape 27"/>
          <p:cNvSpPr txBox="1">
            <a:spLocks noGrp="1"/>
          </p:cNvSpPr>
          <p:nvPr>
            <p:ph type="title"/>
          </p:nvPr>
        </p:nvSpPr>
        <p:spPr>
          <a:xfrm>
            <a:off x="581191" y="702156"/>
            <a:ext cx="11029616" cy="1013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8" name="Shape 28"/>
          <p:cNvSpPr txBox="1">
            <a:spLocks noGrp="1"/>
          </p:cNvSpPr>
          <p:nvPr>
            <p:ph type="body" idx="1"/>
          </p:nvPr>
        </p:nvSpPr>
        <p:spPr>
          <a:xfrm>
            <a:off x="581191" y="2180496"/>
            <a:ext cx="11029613" cy="3678303"/>
          </a:xfrm>
          <a:prstGeom prst="rect">
            <a:avLst/>
          </a:prstGeom>
          <a:noFill/>
          <a:ln>
            <a:noFill/>
          </a:ln>
        </p:spPr>
        <p:txBody>
          <a:bodyPr lIns="91425" tIns="91425" rIns="91425" bIns="91425" anchor="ctr" anchorCtr="0"/>
          <a:lstStyle>
            <a:lvl1pPr marL="306000" marR="0" lvl="0" indent="-99245" algn="l" rtl="0">
              <a:lnSpc>
                <a:spcPct val="100000"/>
              </a:lnSpc>
              <a:spcBef>
                <a:spcPts val="360"/>
              </a:spcBef>
              <a:spcAft>
                <a:spcPts val="600"/>
              </a:spcAft>
              <a:buClr>
                <a:schemeClr val="accent2"/>
              </a:buClr>
              <a:buSzPct val="91999"/>
              <a:buFont typeface="Noto San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9pPr>
          </a:lstStyle>
          <a:p>
            <a:endParaRPr/>
          </a:p>
        </p:txBody>
      </p:sp>
      <p:sp>
        <p:nvSpPr>
          <p:cNvPr id="29" name="Shape 29"/>
          <p:cNvSpPr txBox="1">
            <a:spLocks noGrp="1"/>
          </p:cNvSpPr>
          <p:nvPr>
            <p:ph type="dt" idx="10"/>
          </p:nvPr>
        </p:nvSpPr>
        <p:spPr>
          <a:xfrm>
            <a:off x="7605950" y="5956137"/>
            <a:ext cx="28447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a:solidFill>
                <a:srgbClr val="4590B8"/>
              </a:solidFill>
            </a:endParaRPr>
          </a:p>
        </p:txBody>
      </p:sp>
      <p:sp>
        <p:nvSpPr>
          <p:cNvPr id="30" name="Shape 30"/>
          <p:cNvSpPr txBox="1">
            <a:spLocks noGrp="1"/>
          </p:cNvSpPr>
          <p:nvPr>
            <p:ph type="ftr" idx="11"/>
          </p:nvPr>
        </p:nvSpPr>
        <p:spPr>
          <a:xfrm>
            <a:off x="581191" y="5951810"/>
            <a:ext cx="691721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a:solidFill>
                <a:srgbClr val="4590B8"/>
              </a:solidFill>
            </a:endParaRPr>
          </a:p>
        </p:txBody>
      </p:sp>
      <p:sp>
        <p:nvSpPr>
          <p:cNvPr id="31" name="Shape 31"/>
          <p:cNvSpPr txBox="1">
            <a:spLocks noGrp="1"/>
          </p:cNvSpPr>
          <p:nvPr>
            <p:ph type="sldNum" idx="12"/>
          </p:nvPr>
        </p:nvSpPr>
        <p:spPr>
          <a:xfrm>
            <a:off x="10558300" y="5956137"/>
            <a:ext cx="1052508" cy="365125"/>
          </a:xfrm>
          <a:prstGeom prst="rect">
            <a:avLst/>
          </a:prstGeom>
          <a:noFill/>
          <a:ln>
            <a:noFill/>
          </a:ln>
        </p:spPr>
        <p:txBody>
          <a:bodyPr lIns="91425" tIns="45700" rIns="91425" bIns="45700" anchor="ctr" anchorCtr="0">
            <a:noAutofit/>
          </a:bodyPr>
          <a:lstStyle/>
          <a:p>
            <a:pPr algn="r">
              <a:buClr>
                <a:srgbClr val="4590B8"/>
              </a:buClr>
              <a:buSzPct val="25000"/>
              <a:buFont typeface="Cabin"/>
              <a:buNone/>
            </a:pPr>
            <a:fld id="{00000000-1234-1234-1234-123412341234}" type="slidenum">
              <a:rPr lang="en-US" sz="900">
                <a:solidFill>
                  <a:srgbClr val="4590B8"/>
                </a:solidFill>
                <a:latin typeface="Cabin"/>
                <a:ea typeface="Cabin"/>
                <a:cs typeface="Cabin"/>
                <a:sym typeface="Cabin"/>
              </a:rPr>
              <a:pPr algn="r">
                <a:buClr>
                  <a:srgbClr val="4590B8"/>
                </a:buClr>
                <a:buSzPct val="25000"/>
                <a:buFont typeface="Cabin"/>
                <a:buNone/>
              </a:pPr>
              <a:t>‹#›</a:t>
            </a:fld>
            <a:endParaRPr lang="en-US" sz="900">
              <a:solidFill>
                <a:srgbClr val="4590B8"/>
              </a:solidFill>
              <a:latin typeface="Cabin"/>
              <a:ea typeface="Cabin"/>
              <a:cs typeface="Cabin"/>
              <a:sym typeface="Cabin"/>
            </a:endParaRPr>
          </a:p>
        </p:txBody>
      </p:sp>
    </p:spTree>
    <p:extLst>
      <p:ext uri="{BB962C8B-B14F-4D97-AF65-F5344CB8AC3E}">
        <p14:creationId xmlns:p14="http://schemas.microsoft.com/office/powerpoint/2010/main" val="315090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p:nvPr/>
        </p:nvSpPr>
        <p:spPr>
          <a:xfrm>
            <a:off x="447816" y="5141973"/>
            <a:ext cx="11298198" cy="1274702"/>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65" name="Shape 65"/>
          <p:cNvSpPr txBox="1">
            <a:spLocks noGrp="1"/>
          </p:cNvSpPr>
          <p:nvPr>
            <p:ph type="title"/>
          </p:nvPr>
        </p:nvSpPr>
        <p:spPr>
          <a:xfrm>
            <a:off x="581191" y="5262296"/>
            <a:ext cx="4909443" cy="68951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D58AC"/>
              </a:buClr>
              <a:buFont typeface="Cabin"/>
              <a:buNone/>
              <a:defRPr sz="2000" b="0" i="0" u="none" strike="noStrike" cap="none">
                <a:solidFill>
                  <a:srgbClr val="2D58AC"/>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66" name="Shape 66"/>
          <p:cNvSpPr txBox="1">
            <a:spLocks noGrp="1"/>
          </p:cNvSpPr>
          <p:nvPr>
            <p:ph type="body" idx="1"/>
          </p:nvPr>
        </p:nvSpPr>
        <p:spPr>
          <a:xfrm>
            <a:off x="447816" y="601200"/>
            <a:ext cx="11292840" cy="4204800"/>
          </a:xfrm>
          <a:prstGeom prst="rect">
            <a:avLst/>
          </a:prstGeom>
          <a:noFill/>
          <a:ln>
            <a:noFill/>
          </a:ln>
        </p:spPr>
        <p:txBody>
          <a:bodyPr lIns="91425" tIns="91425" rIns="91425" bIns="91425" anchor="ctr" anchorCtr="0"/>
          <a:lstStyle>
            <a:lvl1pPr marL="306000" marR="0" lvl="0" indent="-74861" algn="l" rtl="0">
              <a:lnSpc>
                <a:spcPct val="100000"/>
              </a:lnSpc>
              <a:spcBef>
                <a:spcPts val="400"/>
              </a:spcBef>
              <a:spcAft>
                <a:spcPts val="600"/>
              </a:spcAft>
              <a:buClr>
                <a:schemeClr val="accent2"/>
              </a:buClr>
              <a:buSzPct val="91998"/>
              <a:buFont typeface="Noto Sans"/>
              <a:buChar char="◼"/>
              <a:defRPr sz="2000" b="0" i="0" u="none" strike="noStrike" cap="none">
                <a:solidFill>
                  <a:schemeClr val="dk2"/>
                </a:solidFill>
                <a:latin typeface="Cabin"/>
                <a:ea typeface="Cabin"/>
                <a:cs typeface="Cabin"/>
                <a:sym typeface="Cabin"/>
              </a:defRPr>
            </a:lvl1pPr>
            <a:lvl2pPr marL="630000" marR="0" lvl="1" indent="-105745" algn="l" rtl="0">
              <a:lnSpc>
                <a:spcPct val="100000"/>
              </a:lnSpc>
              <a:spcBef>
                <a:spcPts val="360"/>
              </a:spcBef>
              <a:spcAft>
                <a:spcPts val="600"/>
              </a:spcAft>
              <a:buClr>
                <a:schemeClr val="accent2"/>
              </a:buClr>
              <a:buSzPct val="91999"/>
              <a:buFont typeface="Noto Sans"/>
              <a:buChar char="◼"/>
              <a:defRPr sz="1800" b="0" i="0" u="none" strike="noStrike" cap="none">
                <a:solidFill>
                  <a:schemeClr val="dk2"/>
                </a:solidFill>
                <a:latin typeface="Cabin"/>
                <a:ea typeface="Cabin"/>
                <a:cs typeface="Cabin"/>
                <a:sym typeface="Cabin"/>
              </a:defRPr>
            </a:lvl2pPr>
            <a:lvl3pPr marL="900000" marR="0" lvl="2" indent="-95328" algn="l" rtl="0">
              <a:lnSpc>
                <a:spcPct val="100000"/>
              </a:lnSpc>
              <a:spcBef>
                <a:spcPts val="320"/>
              </a:spcBef>
              <a:spcAft>
                <a:spcPts val="600"/>
              </a:spcAft>
              <a:buClr>
                <a:schemeClr val="accent2"/>
              </a:buClr>
              <a:buSzPct val="92000"/>
              <a:buFont typeface="Noto Sans"/>
              <a:buChar char="◼"/>
              <a:defRPr sz="1600" b="0" i="0" u="none" strike="noStrike" cap="none">
                <a:solidFill>
                  <a:schemeClr val="dk2"/>
                </a:solidFill>
                <a:latin typeface="Cabin"/>
                <a:ea typeface="Cabin"/>
                <a:cs typeface="Cabin"/>
                <a:sym typeface="Cabin"/>
              </a:defRPr>
            </a:lvl3pPr>
            <a:lvl4pPr marL="1242000" marR="0" lvl="3" indent="-80711"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4pPr>
            <a:lvl5pPr marL="1602000" marR="0" lvl="4" indent="-85111"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5pPr>
            <a:lvl6pPr marL="1899999" marR="0" lvl="5" indent="-78310"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6pPr>
            <a:lvl7pPr marL="2200000" marR="0" lvl="6" indent="-73511"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7pPr>
            <a:lvl8pPr marL="2500000" marR="0" lvl="7" indent="-81411"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8pPr>
            <a:lvl9pPr marL="2800000" marR="0" lvl="8" indent="-76611"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9pPr>
          </a:lstStyle>
          <a:p>
            <a:endParaRPr/>
          </a:p>
        </p:txBody>
      </p:sp>
      <p:sp>
        <p:nvSpPr>
          <p:cNvPr id="67" name="Shape 67"/>
          <p:cNvSpPr txBox="1">
            <a:spLocks noGrp="1"/>
          </p:cNvSpPr>
          <p:nvPr>
            <p:ph type="body" idx="2"/>
          </p:nvPr>
        </p:nvSpPr>
        <p:spPr>
          <a:xfrm>
            <a:off x="5740823" y="5262296"/>
            <a:ext cx="5869986" cy="689513"/>
          </a:xfrm>
          <a:prstGeom prst="rect">
            <a:avLst/>
          </a:prstGeom>
          <a:noFill/>
          <a:ln>
            <a:noFill/>
          </a:ln>
        </p:spPr>
        <p:txBody>
          <a:bodyPr lIns="91425" tIns="91425" rIns="91425" bIns="91425" anchor="ctr" anchorCtr="0"/>
          <a:lstStyle>
            <a:lvl1pPr marL="0" marR="0" lvl="0" indent="0" algn="r" rtl="0">
              <a:lnSpc>
                <a:spcPct val="100000"/>
              </a:lnSpc>
              <a:spcBef>
                <a:spcPts val="220"/>
              </a:spcBef>
              <a:spcAft>
                <a:spcPts val="600"/>
              </a:spcAft>
              <a:buClr>
                <a:schemeClr val="accent2"/>
              </a:buClr>
              <a:buFont typeface="Noto Sans"/>
              <a:buNone/>
              <a:defRPr sz="1100" b="0" i="0" u="none" strike="noStrike" cap="none">
                <a:solidFill>
                  <a:schemeClr val="lt1"/>
                </a:solidFill>
                <a:latin typeface="Cabin"/>
                <a:ea typeface="Cabin"/>
                <a:cs typeface="Cabin"/>
                <a:sym typeface="Cabin"/>
              </a:defRPr>
            </a:lvl1pPr>
            <a:lvl2pPr marL="457200" marR="0" lvl="1" indent="0" algn="l" rtl="0">
              <a:lnSpc>
                <a:spcPct val="100000"/>
              </a:lnSpc>
              <a:spcBef>
                <a:spcPts val="220"/>
              </a:spcBef>
              <a:spcAft>
                <a:spcPts val="600"/>
              </a:spcAft>
              <a:buClr>
                <a:schemeClr val="accent2"/>
              </a:buClr>
              <a:buFont typeface="Noto Sans"/>
              <a:buNone/>
              <a:defRPr sz="1100" b="0" i="0" u="none" strike="noStrike" cap="none">
                <a:solidFill>
                  <a:schemeClr val="dk2"/>
                </a:solidFill>
                <a:latin typeface="Cabin"/>
                <a:ea typeface="Cabin"/>
                <a:cs typeface="Cabin"/>
                <a:sym typeface="Cabin"/>
              </a:defRPr>
            </a:lvl2pPr>
            <a:lvl3pPr marL="914400" marR="0" lvl="2" indent="0" algn="l" rtl="0">
              <a:lnSpc>
                <a:spcPct val="100000"/>
              </a:lnSpc>
              <a:spcBef>
                <a:spcPts val="200"/>
              </a:spcBef>
              <a:spcAft>
                <a:spcPts val="600"/>
              </a:spcAft>
              <a:buClr>
                <a:schemeClr val="accent2"/>
              </a:buClr>
              <a:buFont typeface="Noto Sans"/>
              <a:buNone/>
              <a:defRPr sz="1000" b="0" i="0" u="none" strike="noStrike" cap="none">
                <a:solidFill>
                  <a:schemeClr val="dk2"/>
                </a:solidFill>
                <a:latin typeface="Cabin"/>
                <a:ea typeface="Cabin"/>
                <a:cs typeface="Cabin"/>
                <a:sym typeface="Cabin"/>
              </a:defRPr>
            </a:lvl3pPr>
            <a:lvl4pPr marL="1371600" marR="0" lvl="3" indent="0" algn="l" rtl="0">
              <a:lnSpc>
                <a:spcPct val="100000"/>
              </a:lnSpc>
              <a:spcBef>
                <a:spcPts val="180"/>
              </a:spcBef>
              <a:spcAft>
                <a:spcPts val="600"/>
              </a:spcAft>
              <a:buClr>
                <a:schemeClr val="accent2"/>
              </a:buClr>
              <a:buFont typeface="Noto Sans"/>
              <a:buNone/>
              <a:defRPr sz="900" b="0" i="0" u="none" strike="noStrike" cap="none">
                <a:solidFill>
                  <a:schemeClr val="dk2"/>
                </a:solidFill>
                <a:latin typeface="Cabin"/>
                <a:ea typeface="Cabin"/>
                <a:cs typeface="Cabin"/>
                <a:sym typeface="Cabin"/>
              </a:defRPr>
            </a:lvl4pPr>
            <a:lvl5pPr marL="1828800" marR="0" lvl="4" indent="0" algn="l" rtl="0">
              <a:lnSpc>
                <a:spcPct val="100000"/>
              </a:lnSpc>
              <a:spcBef>
                <a:spcPts val="180"/>
              </a:spcBef>
              <a:spcAft>
                <a:spcPts val="600"/>
              </a:spcAft>
              <a:buClr>
                <a:schemeClr val="accent2"/>
              </a:buClr>
              <a:buFont typeface="Noto Sans"/>
              <a:buNone/>
              <a:defRPr sz="900" b="0" i="0" u="none" strike="noStrike" cap="none">
                <a:solidFill>
                  <a:schemeClr val="dk2"/>
                </a:solidFill>
                <a:latin typeface="Cabin"/>
                <a:ea typeface="Cabin"/>
                <a:cs typeface="Cabin"/>
                <a:sym typeface="Cabin"/>
              </a:defRPr>
            </a:lvl5pPr>
            <a:lvl6pPr marL="2286000" marR="0" lvl="5" indent="0" algn="l" rtl="0">
              <a:lnSpc>
                <a:spcPct val="100000"/>
              </a:lnSpc>
              <a:spcBef>
                <a:spcPts val="180"/>
              </a:spcBef>
              <a:spcAft>
                <a:spcPts val="600"/>
              </a:spcAft>
              <a:buClr>
                <a:schemeClr val="accent2"/>
              </a:buClr>
              <a:buFont typeface="Noto Sans"/>
              <a:buNone/>
              <a:defRPr sz="900" b="0" i="0" u="none" strike="noStrike" cap="none">
                <a:solidFill>
                  <a:schemeClr val="dk2"/>
                </a:solidFill>
                <a:latin typeface="Cabin"/>
                <a:ea typeface="Cabin"/>
                <a:cs typeface="Cabin"/>
                <a:sym typeface="Cabin"/>
              </a:defRPr>
            </a:lvl6pPr>
            <a:lvl7pPr marL="2743200" marR="0" lvl="6" indent="0" algn="l" rtl="0">
              <a:lnSpc>
                <a:spcPct val="100000"/>
              </a:lnSpc>
              <a:spcBef>
                <a:spcPts val="180"/>
              </a:spcBef>
              <a:spcAft>
                <a:spcPts val="600"/>
              </a:spcAft>
              <a:buClr>
                <a:schemeClr val="accent2"/>
              </a:buClr>
              <a:buFont typeface="Noto Sans"/>
              <a:buNone/>
              <a:defRPr sz="900" b="0" i="0" u="none" strike="noStrike" cap="none">
                <a:solidFill>
                  <a:schemeClr val="dk2"/>
                </a:solidFill>
                <a:latin typeface="Cabin"/>
                <a:ea typeface="Cabin"/>
                <a:cs typeface="Cabin"/>
                <a:sym typeface="Cabin"/>
              </a:defRPr>
            </a:lvl7pPr>
            <a:lvl8pPr marL="3200400" marR="0" lvl="7" indent="0" algn="l" rtl="0">
              <a:lnSpc>
                <a:spcPct val="100000"/>
              </a:lnSpc>
              <a:spcBef>
                <a:spcPts val="180"/>
              </a:spcBef>
              <a:spcAft>
                <a:spcPts val="600"/>
              </a:spcAft>
              <a:buClr>
                <a:schemeClr val="accent2"/>
              </a:buClr>
              <a:buFont typeface="Noto Sans"/>
              <a:buNone/>
              <a:defRPr sz="900" b="0" i="0" u="none" strike="noStrike" cap="none">
                <a:solidFill>
                  <a:schemeClr val="dk2"/>
                </a:solidFill>
                <a:latin typeface="Cabin"/>
                <a:ea typeface="Cabin"/>
                <a:cs typeface="Cabin"/>
                <a:sym typeface="Cabin"/>
              </a:defRPr>
            </a:lvl8pPr>
            <a:lvl9pPr marL="3657600" marR="0" lvl="8" indent="0" algn="l" rtl="0">
              <a:lnSpc>
                <a:spcPct val="100000"/>
              </a:lnSpc>
              <a:spcBef>
                <a:spcPts val="180"/>
              </a:spcBef>
              <a:spcAft>
                <a:spcPts val="600"/>
              </a:spcAft>
              <a:buClr>
                <a:schemeClr val="accent2"/>
              </a:buClr>
              <a:buFont typeface="Noto Sans"/>
              <a:buNone/>
              <a:defRPr sz="900" b="0" i="0" u="none" strike="noStrike" cap="none">
                <a:solidFill>
                  <a:schemeClr val="dk2"/>
                </a:solidFill>
                <a:latin typeface="Cabin"/>
                <a:ea typeface="Cabin"/>
                <a:cs typeface="Cabin"/>
                <a:sym typeface="Cabin"/>
              </a:defRPr>
            </a:lvl9pPr>
          </a:lstStyle>
          <a:p>
            <a:endParaRPr/>
          </a:p>
        </p:txBody>
      </p:sp>
      <p:sp>
        <p:nvSpPr>
          <p:cNvPr id="68" name="Shape 68"/>
          <p:cNvSpPr txBox="1">
            <a:spLocks noGrp="1"/>
          </p:cNvSpPr>
          <p:nvPr>
            <p:ph type="dt" idx="10"/>
          </p:nvPr>
        </p:nvSpPr>
        <p:spPr>
          <a:xfrm>
            <a:off x="7605950" y="5956137"/>
            <a:ext cx="28447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2D58AC"/>
              </a:buClr>
              <a:buFont typeface="Cabin"/>
              <a:buNone/>
              <a:defRPr sz="900" b="0" i="0" u="none" strike="noStrike" cap="none">
                <a:solidFill>
                  <a:srgbClr val="2D58AC"/>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581191" y="5951810"/>
            <a:ext cx="691721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D58AC"/>
              </a:buClr>
              <a:buFont typeface="Cabin"/>
              <a:buNone/>
              <a:defRPr sz="900" b="0" i="0" u="none" strike="noStrike" cap="none">
                <a:solidFill>
                  <a:srgbClr val="2D58AC"/>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10558300" y="5956137"/>
            <a:ext cx="1052509" cy="365125"/>
          </a:xfrm>
          <a:prstGeom prst="rect">
            <a:avLst/>
          </a:prstGeom>
          <a:noFill/>
          <a:ln>
            <a:noFill/>
          </a:ln>
        </p:spPr>
        <p:txBody>
          <a:bodyPr lIns="91425" tIns="45700" rIns="91425" bIns="45700" anchor="ctr" anchorCtr="0">
            <a:noAutofit/>
          </a:bodyPr>
          <a:lstStyle/>
          <a:p>
            <a:pPr algn="r">
              <a:buClr>
                <a:srgbClr val="2D58AC"/>
              </a:buClr>
              <a:buSzPct val="25000"/>
              <a:buFont typeface="Cabin"/>
              <a:buNone/>
            </a:pPr>
            <a:fld id="{00000000-1234-1234-1234-123412341234}" type="slidenum">
              <a:rPr lang="en-US" sz="900">
                <a:solidFill>
                  <a:srgbClr val="2D58AC"/>
                </a:solidFill>
                <a:latin typeface="Cabin"/>
                <a:ea typeface="Cabin"/>
                <a:cs typeface="Cabin"/>
                <a:sym typeface="Cabin"/>
              </a:rPr>
              <a:pPr algn="r">
                <a:buClr>
                  <a:srgbClr val="2D58AC"/>
                </a:buClr>
                <a:buSzPct val="25000"/>
                <a:buFont typeface="Cabin"/>
                <a:buNone/>
              </a:pPr>
              <a:t>‹#›</a:t>
            </a:fld>
            <a:endParaRPr lang="en-US" sz="900">
              <a:solidFill>
                <a:srgbClr val="2D58AC"/>
              </a:solidFill>
              <a:latin typeface="Cabin"/>
              <a:ea typeface="Cabin"/>
              <a:cs typeface="Cabin"/>
              <a:sym typeface="Cabin"/>
            </a:endParaRPr>
          </a:p>
        </p:txBody>
      </p:sp>
    </p:spTree>
    <p:extLst>
      <p:ext uri="{BB962C8B-B14F-4D97-AF65-F5344CB8AC3E}">
        <p14:creationId xmlns:p14="http://schemas.microsoft.com/office/powerpoint/2010/main" val="104874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p:nvPr/>
        </p:nvSpPr>
        <p:spPr>
          <a:xfrm>
            <a:off x="440285" y="614406"/>
            <a:ext cx="11309338" cy="118929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80" name="Shape 80"/>
          <p:cNvSpPr txBox="1">
            <a:spLocks noGrp="1"/>
          </p:cNvSpPr>
          <p:nvPr>
            <p:ph type="title"/>
          </p:nvPr>
        </p:nvSpPr>
        <p:spPr>
          <a:xfrm>
            <a:off x="581191" y="702156"/>
            <a:ext cx="11029616" cy="1013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1" name="Shape 81"/>
          <p:cNvSpPr txBox="1">
            <a:spLocks noGrp="1"/>
          </p:cNvSpPr>
          <p:nvPr>
            <p:ph type="body" idx="1"/>
          </p:nvPr>
        </p:nvSpPr>
        <p:spPr>
          <a:xfrm rot="5400000">
            <a:off x="4334601" y="-1417408"/>
            <a:ext cx="3522794" cy="11029616"/>
          </a:xfrm>
          <a:prstGeom prst="rect">
            <a:avLst/>
          </a:prstGeom>
          <a:noFill/>
          <a:ln>
            <a:noFill/>
          </a:ln>
        </p:spPr>
        <p:txBody>
          <a:bodyPr lIns="91425" tIns="91425" rIns="91425" bIns="91425" anchor="t" anchorCtr="0"/>
          <a:lstStyle>
            <a:lvl1pPr marL="306000" marR="0" lvl="0" indent="-99245" algn="l" rtl="0">
              <a:lnSpc>
                <a:spcPct val="100000"/>
              </a:lnSpc>
              <a:spcBef>
                <a:spcPts val="360"/>
              </a:spcBef>
              <a:spcAft>
                <a:spcPts val="600"/>
              </a:spcAft>
              <a:buClr>
                <a:schemeClr val="accent2"/>
              </a:buClr>
              <a:buSzPct val="91999"/>
              <a:buFont typeface="Noto San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9pPr>
          </a:lstStyle>
          <a:p>
            <a:endParaRPr/>
          </a:p>
        </p:txBody>
      </p:sp>
      <p:sp>
        <p:nvSpPr>
          <p:cNvPr id="82" name="Shape 82"/>
          <p:cNvSpPr txBox="1">
            <a:spLocks noGrp="1"/>
          </p:cNvSpPr>
          <p:nvPr>
            <p:ph type="dt" idx="10"/>
          </p:nvPr>
        </p:nvSpPr>
        <p:spPr>
          <a:xfrm>
            <a:off x="7605950" y="5956137"/>
            <a:ext cx="28447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a:solidFill>
                <a:srgbClr val="4590B8"/>
              </a:solidFill>
            </a:endParaRPr>
          </a:p>
        </p:txBody>
      </p:sp>
      <p:sp>
        <p:nvSpPr>
          <p:cNvPr id="83" name="Shape 83"/>
          <p:cNvSpPr txBox="1">
            <a:spLocks noGrp="1"/>
          </p:cNvSpPr>
          <p:nvPr>
            <p:ph type="ftr" idx="11"/>
          </p:nvPr>
        </p:nvSpPr>
        <p:spPr>
          <a:xfrm>
            <a:off x="581191" y="5951810"/>
            <a:ext cx="691721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a:solidFill>
                <a:srgbClr val="4590B8"/>
              </a:solidFill>
            </a:endParaRPr>
          </a:p>
        </p:txBody>
      </p:sp>
      <p:sp>
        <p:nvSpPr>
          <p:cNvPr id="84" name="Shape 84"/>
          <p:cNvSpPr txBox="1">
            <a:spLocks noGrp="1"/>
          </p:cNvSpPr>
          <p:nvPr>
            <p:ph type="sldNum" idx="12"/>
          </p:nvPr>
        </p:nvSpPr>
        <p:spPr>
          <a:xfrm>
            <a:off x="10558300" y="5956137"/>
            <a:ext cx="1052509" cy="365125"/>
          </a:xfrm>
          <a:prstGeom prst="rect">
            <a:avLst/>
          </a:prstGeom>
          <a:noFill/>
          <a:ln>
            <a:noFill/>
          </a:ln>
        </p:spPr>
        <p:txBody>
          <a:bodyPr lIns="91425" tIns="45700" rIns="91425" bIns="45700" anchor="ctr" anchorCtr="0">
            <a:noAutofit/>
          </a:bodyPr>
          <a:lstStyle/>
          <a:p>
            <a:pPr algn="r">
              <a:buClr>
                <a:srgbClr val="4590B8"/>
              </a:buClr>
              <a:buSzPct val="25000"/>
              <a:buFont typeface="Cabin"/>
              <a:buNone/>
            </a:pPr>
            <a:fld id="{00000000-1234-1234-1234-123412341234}" type="slidenum">
              <a:rPr lang="en-US" sz="900">
                <a:solidFill>
                  <a:srgbClr val="4590B8"/>
                </a:solidFill>
                <a:latin typeface="Cabin"/>
                <a:ea typeface="Cabin"/>
                <a:cs typeface="Cabin"/>
                <a:sym typeface="Cabin"/>
              </a:rPr>
              <a:pPr algn="r">
                <a:buClr>
                  <a:srgbClr val="4590B8"/>
                </a:buClr>
                <a:buSzPct val="25000"/>
                <a:buFont typeface="Cabin"/>
                <a:buNone/>
              </a:pPr>
              <a:t>‹#›</a:t>
            </a:fld>
            <a:endParaRPr lang="en-US" sz="900">
              <a:solidFill>
                <a:srgbClr val="4590B8"/>
              </a:solidFill>
              <a:latin typeface="Cabin"/>
              <a:ea typeface="Cabin"/>
              <a:cs typeface="Cabin"/>
              <a:sym typeface="Cabin"/>
            </a:endParaRPr>
          </a:p>
        </p:txBody>
      </p:sp>
    </p:spTree>
    <p:extLst>
      <p:ext uri="{BB962C8B-B14F-4D97-AF65-F5344CB8AC3E}">
        <p14:creationId xmlns:p14="http://schemas.microsoft.com/office/powerpoint/2010/main" val="245558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p:nvPr/>
        </p:nvSpPr>
        <p:spPr>
          <a:xfrm>
            <a:off x="8839200" y="599725"/>
            <a:ext cx="2906817" cy="581694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87" name="Shape 87"/>
          <p:cNvSpPr txBox="1">
            <a:spLocks noGrp="1"/>
          </p:cNvSpPr>
          <p:nvPr>
            <p:ph type="title"/>
          </p:nvPr>
        </p:nvSpPr>
        <p:spPr>
          <a:xfrm rot="5400000">
            <a:off x="7249745" y="2265180"/>
            <a:ext cx="5183073" cy="200416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8" name="Shape 88"/>
          <p:cNvSpPr txBox="1">
            <a:spLocks noGrp="1"/>
          </p:cNvSpPr>
          <p:nvPr>
            <p:ph type="body" idx="1"/>
          </p:nvPr>
        </p:nvSpPr>
        <p:spPr>
          <a:xfrm rot="5400000">
            <a:off x="2131525" y="-680875"/>
            <a:ext cx="5183073" cy="7896278"/>
          </a:xfrm>
          <a:prstGeom prst="rect">
            <a:avLst/>
          </a:prstGeom>
          <a:noFill/>
          <a:ln>
            <a:noFill/>
          </a:ln>
        </p:spPr>
        <p:txBody>
          <a:bodyPr lIns="91425" tIns="91425" rIns="91425" bIns="91425" anchor="t" anchorCtr="0"/>
          <a:lstStyle>
            <a:lvl1pPr marL="306000" marR="0" lvl="0" indent="-99245" algn="l" rtl="0">
              <a:lnSpc>
                <a:spcPct val="100000"/>
              </a:lnSpc>
              <a:spcBef>
                <a:spcPts val="360"/>
              </a:spcBef>
              <a:spcAft>
                <a:spcPts val="600"/>
              </a:spcAft>
              <a:buClr>
                <a:schemeClr val="accent2"/>
              </a:buClr>
              <a:buSzPct val="91999"/>
              <a:buFont typeface="Noto San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9pPr>
          </a:lstStyle>
          <a:p>
            <a:endParaRPr/>
          </a:p>
        </p:txBody>
      </p:sp>
      <p:sp>
        <p:nvSpPr>
          <p:cNvPr id="89" name="Shape 89"/>
          <p:cNvSpPr txBox="1">
            <a:spLocks noGrp="1"/>
          </p:cNvSpPr>
          <p:nvPr>
            <p:ph type="dt" idx="10"/>
          </p:nvPr>
        </p:nvSpPr>
        <p:spPr>
          <a:xfrm>
            <a:off x="8993671" y="5956137"/>
            <a:ext cx="1328141"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2D58AC"/>
              </a:buClr>
              <a:buFont typeface="Cabin"/>
              <a:buNone/>
              <a:defRPr sz="900" b="0" i="0" u="none" strike="noStrike" cap="none">
                <a:solidFill>
                  <a:srgbClr val="2D58AC"/>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774922" y="5951810"/>
            <a:ext cx="789627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a:solidFill>
                <a:srgbClr val="4590B8"/>
              </a:solidFill>
            </a:endParaRPr>
          </a:p>
        </p:txBody>
      </p:sp>
      <p:sp>
        <p:nvSpPr>
          <p:cNvPr id="91" name="Shape 91"/>
          <p:cNvSpPr txBox="1">
            <a:spLocks noGrp="1"/>
          </p:cNvSpPr>
          <p:nvPr>
            <p:ph type="sldNum" idx="12"/>
          </p:nvPr>
        </p:nvSpPr>
        <p:spPr>
          <a:xfrm>
            <a:off x="10446614" y="5956137"/>
            <a:ext cx="1164195" cy="365125"/>
          </a:xfrm>
          <a:prstGeom prst="rect">
            <a:avLst/>
          </a:prstGeom>
          <a:noFill/>
          <a:ln>
            <a:noFill/>
          </a:ln>
        </p:spPr>
        <p:txBody>
          <a:bodyPr lIns="91425" tIns="45700" rIns="91425" bIns="45700" anchor="ctr" anchorCtr="0">
            <a:noAutofit/>
          </a:bodyPr>
          <a:lstStyle/>
          <a:p>
            <a:pPr algn="r">
              <a:buClr>
                <a:srgbClr val="2D58AC"/>
              </a:buClr>
              <a:buSzPct val="25000"/>
              <a:buFont typeface="Cabin"/>
              <a:buNone/>
            </a:pPr>
            <a:fld id="{00000000-1234-1234-1234-123412341234}" type="slidenum">
              <a:rPr lang="en-US" sz="900">
                <a:solidFill>
                  <a:srgbClr val="2D58AC"/>
                </a:solidFill>
                <a:latin typeface="Cabin"/>
                <a:ea typeface="Cabin"/>
                <a:cs typeface="Cabin"/>
                <a:sym typeface="Cabin"/>
              </a:rPr>
              <a:pPr algn="r">
                <a:buClr>
                  <a:srgbClr val="2D58AC"/>
                </a:buClr>
                <a:buSzPct val="25000"/>
                <a:buFont typeface="Cabin"/>
                <a:buNone/>
              </a:pPr>
              <a:t>‹#›</a:t>
            </a:fld>
            <a:endParaRPr lang="en-US" sz="900">
              <a:solidFill>
                <a:srgbClr val="2D58AC"/>
              </a:solidFill>
              <a:latin typeface="Cabin"/>
              <a:ea typeface="Cabin"/>
              <a:cs typeface="Cabin"/>
              <a:sym typeface="Cabin"/>
            </a:endParaRPr>
          </a:p>
        </p:txBody>
      </p:sp>
    </p:spTree>
    <p:extLst>
      <p:ext uri="{BB962C8B-B14F-4D97-AF65-F5344CB8AC3E}">
        <p14:creationId xmlns:p14="http://schemas.microsoft.com/office/powerpoint/2010/main" val="211721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446533" y="3085765"/>
            <a:ext cx="11262866" cy="3304800"/>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20" name="Shape 20"/>
          <p:cNvSpPr txBox="1">
            <a:spLocks noGrp="1"/>
          </p:cNvSpPr>
          <p:nvPr>
            <p:ph type="ctrTitle"/>
          </p:nvPr>
        </p:nvSpPr>
        <p:spPr>
          <a:xfrm>
            <a:off x="581191" y="1020429"/>
            <a:ext cx="10993549" cy="147501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Cabin"/>
              <a:buNone/>
              <a:defRPr sz="3600" b="0" i="0" u="none" strike="noStrike" cap="none">
                <a:solidFill>
                  <a:schemeClr val="accen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1" name="Shape 21"/>
          <p:cNvSpPr txBox="1">
            <a:spLocks noGrp="1"/>
          </p:cNvSpPr>
          <p:nvPr>
            <p:ph type="subTitle" idx="1"/>
          </p:nvPr>
        </p:nvSpPr>
        <p:spPr>
          <a:xfrm>
            <a:off x="581193" y="2495443"/>
            <a:ext cx="10993545" cy="59032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600"/>
              </a:spcAft>
              <a:buClr>
                <a:schemeClr val="accent2"/>
              </a:buClr>
              <a:buFont typeface="Noto Sans"/>
              <a:buNone/>
              <a:defRPr sz="1600" b="0" i="0" u="none" strike="noStrike" cap="none">
                <a:solidFill>
                  <a:schemeClr val="accent2"/>
                </a:solidFill>
                <a:latin typeface="Cabin"/>
                <a:ea typeface="Cabin"/>
                <a:cs typeface="Cabin"/>
                <a:sym typeface="Cabin"/>
              </a:defRPr>
            </a:lvl1pPr>
            <a:lvl2pPr marL="457200" marR="0" lvl="1" indent="0" algn="ctr" rtl="0">
              <a:lnSpc>
                <a:spcPct val="100000"/>
              </a:lnSpc>
              <a:spcBef>
                <a:spcPts val="320"/>
              </a:spcBef>
              <a:spcAft>
                <a:spcPts val="600"/>
              </a:spcAft>
              <a:buClr>
                <a:schemeClr val="accent2"/>
              </a:buClr>
              <a:buFont typeface="Noto Sans"/>
              <a:buNone/>
              <a:defRPr sz="1600" b="0" i="0" u="none" strike="noStrike" cap="none">
                <a:solidFill>
                  <a:srgbClr val="888888"/>
                </a:solidFill>
                <a:latin typeface="Cabin"/>
                <a:ea typeface="Cabin"/>
                <a:cs typeface="Cabin"/>
                <a:sym typeface="Cabin"/>
              </a:defRPr>
            </a:lvl2pPr>
            <a:lvl3pPr marL="914400" marR="0" lvl="2" indent="0" algn="ctr" rtl="0">
              <a:lnSpc>
                <a:spcPct val="100000"/>
              </a:lnSpc>
              <a:spcBef>
                <a:spcPts val="280"/>
              </a:spcBef>
              <a:spcAft>
                <a:spcPts val="600"/>
              </a:spcAft>
              <a:buClr>
                <a:schemeClr val="accent2"/>
              </a:buClr>
              <a:buFont typeface="Noto Sans"/>
              <a:buNone/>
              <a:defRPr sz="1400" b="0" i="0" u="none" strike="noStrike" cap="none">
                <a:solidFill>
                  <a:srgbClr val="888888"/>
                </a:solidFill>
                <a:latin typeface="Cabin"/>
                <a:ea typeface="Cabin"/>
                <a:cs typeface="Cabin"/>
                <a:sym typeface="Cabin"/>
              </a:defRPr>
            </a:lvl3pPr>
            <a:lvl4pPr marL="1371600" marR="0" lvl="3" indent="0" algn="ctr" rtl="0">
              <a:lnSpc>
                <a:spcPct val="100000"/>
              </a:lnSpc>
              <a:spcBef>
                <a:spcPts val="240"/>
              </a:spcBef>
              <a:spcAft>
                <a:spcPts val="600"/>
              </a:spcAft>
              <a:buClr>
                <a:schemeClr val="accent2"/>
              </a:buClr>
              <a:buFont typeface="Noto Sans"/>
              <a:buNone/>
              <a:defRPr sz="1200" b="0" i="0" u="none" strike="noStrike" cap="none">
                <a:solidFill>
                  <a:srgbClr val="888888"/>
                </a:solidFill>
                <a:latin typeface="Cabin"/>
                <a:ea typeface="Cabin"/>
                <a:cs typeface="Cabin"/>
                <a:sym typeface="Cabin"/>
              </a:defRPr>
            </a:lvl4pPr>
            <a:lvl5pPr marL="1828800" marR="0" lvl="4" indent="0" algn="ctr" rtl="0">
              <a:lnSpc>
                <a:spcPct val="100000"/>
              </a:lnSpc>
              <a:spcBef>
                <a:spcPts val="240"/>
              </a:spcBef>
              <a:spcAft>
                <a:spcPts val="600"/>
              </a:spcAft>
              <a:buClr>
                <a:schemeClr val="accent2"/>
              </a:buClr>
              <a:buFont typeface="Noto Sans"/>
              <a:buNone/>
              <a:defRPr sz="1200" b="0" i="0" u="none" strike="noStrike" cap="none">
                <a:solidFill>
                  <a:srgbClr val="888888"/>
                </a:solidFill>
                <a:latin typeface="Cabin"/>
                <a:ea typeface="Cabin"/>
                <a:cs typeface="Cabin"/>
                <a:sym typeface="Cabin"/>
              </a:defRPr>
            </a:lvl5pPr>
            <a:lvl6pPr marL="2286000" marR="0" lvl="5" indent="0" algn="ctr" rtl="0">
              <a:lnSpc>
                <a:spcPct val="100000"/>
              </a:lnSpc>
              <a:spcBef>
                <a:spcPts val="240"/>
              </a:spcBef>
              <a:spcAft>
                <a:spcPts val="600"/>
              </a:spcAft>
              <a:buClr>
                <a:schemeClr val="accent2"/>
              </a:buClr>
              <a:buFont typeface="Noto Sans"/>
              <a:buNone/>
              <a:defRPr sz="1200" b="0" i="0" u="none" strike="noStrike" cap="none">
                <a:solidFill>
                  <a:srgbClr val="888888"/>
                </a:solidFill>
                <a:latin typeface="Cabin"/>
                <a:ea typeface="Cabin"/>
                <a:cs typeface="Cabin"/>
                <a:sym typeface="Cabin"/>
              </a:defRPr>
            </a:lvl6pPr>
            <a:lvl7pPr marL="2743200" marR="0" lvl="6" indent="0" algn="ctr" rtl="0">
              <a:lnSpc>
                <a:spcPct val="100000"/>
              </a:lnSpc>
              <a:spcBef>
                <a:spcPts val="240"/>
              </a:spcBef>
              <a:spcAft>
                <a:spcPts val="600"/>
              </a:spcAft>
              <a:buClr>
                <a:schemeClr val="accent2"/>
              </a:buClr>
              <a:buFont typeface="Noto Sans"/>
              <a:buNone/>
              <a:defRPr sz="1200" b="0" i="0" u="none" strike="noStrike" cap="none">
                <a:solidFill>
                  <a:srgbClr val="888888"/>
                </a:solidFill>
                <a:latin typeface="Cabin"/>
                <a:ea typeface="Cabin"/>
                <a:cs typeface="Cabin"/>
                <a:sym typeface="Cabin"/>
              </a:defRPr>
            </a:lvl7pPr>
            <a:lvl8pPr marL="3200400" marR="0" lvl="7" indent="0" algn="ctr" rtl="0">
              <a:lnSpc>
                <a:spcPct val="100000"/>
              </a:lnSpc>
              <a:spcBef>
                <a:spcPts val="240"/>
              </a:spcBef>
              <a:spcAft>
                <a:spcPts val="600"/>
              </a:spcAft>
              <a:buClr>
                <a:schemeClr val="accent2"/>
              </a:buClr>
              <a:buFont typeface="Noto Sans"/>
              <a:buNone/>
              <a:defRPr sz="1200" b="0" i="0" u="none" strike="noStrike" cap="none">
                <a:solidFill>
                  <a:srgbClr val="888888"/>
                </a:solidFill>
                <a:latin typeface="Cabin"/>
                <a:ea typeface="Cabin"/>
                <a:cs typeface="Cabin"/>
                <a:sym typeface="Cabin"/>
              </a:defRPr>
            </a:lvl8pPr>
            <a:lvl9pPr marL="3657600" marR="0" lvl="8" indent="0" algn="ctr" rtl="0">
              <a:lnSpc>
                <a:spcPct val="100000"/>
              </a:lnSpc>
              <a:spcBef>
                <a:spcPts val="240"/>
              </a:spcBef>
              <a:spcAft>
                <a:spcPts val="600"/>
              </a:spcAft>
              <a:buClr>
                <a:schemeClr val="accent2"/>
              </a:buClr>
              <a:buFont typeface="Noto Sans"/>
              <a:buNone/>
              <a:defRPr sz="1200" b="0" i="0" u="none" strike="noStrike" cap="none">
                <a:solidFill>
                  <a:srgbClr val="888888"/>
                </a:solidFill>
                <a:latin typeface="Cabin"/>
                <a:ea typeface="Cabin"/>
                <a:cs typeface="Cabin"/>
                <a:sym typeface="Cabin"/>
              </a:defRPr>
            </a:lvl9pPr>
          </a:lstStyle>
          <a:p>
            <a:endParaRPr/>
          </a:p>
        </p:txBody>
      </p:sp>
      <p:sp>
        <p:nvSpPr>
          <p:cNvPr id="22" name="Shape 22"/>
          <p:cNvSpPr txBox="1">
            <a:spLocks noGrp="1"/>
          </p:cNvSpPr>
          <p:nvPr>
            <p:ph type="dt" idx="10"/>
          </p:nvPr>
        </p:nvSpPr>
        <p:spPr>
          <a:xfrm>
            <a:off x="7605950" y="5956137"/>
            <a:ext cx="2844800"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2D58AC"/>
              </a:buClr>
              <a:buFont typeface="Cabin"/>
              <a:buNone/>
              <a:defRPr sz="900" b="0" i="0" u="none" strike="noStrike" cap="none">
                <a:solidFill>
                  <a:srgbClr val="2D58AC"/>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ftr" idx="11"/>
          </p:nvPr>
        </p:nvSpPr>
        <p:spPr>
          <a:xfrm>
            <a:off x="581191" y="5951810"/>
            <a:ext cx="691721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D58AC"/>
              </a:buClr>
              <a:buFont typeface="Cabin"/>
              <a:buNone/>
              <a:defRPr sz="900" b="0" i="0" u="none" strike="noStrike" cap="none">
                <a:solidFill>
                  <a:srgbClr val="2D58AC"/>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sldNum" idx="12"/>
          </p:nvPr>
        </p:nvSpPr>
        <p:spPr>
          <a:xfrm>
            <a:off x="10558300" y="5956137"/>
            <a:ext cx="1016440" cy="365125"/>
          </a:xfrm>
          <a:prstGeom prst="rect">
            <a:avLst/>
          </a:prstGeom>
          <a:noFill/>
          <a:ln>
            <a:noFill/>
          </a:ln>
        </p:spPr>
        <p:txBody>
          <a:bodyPr lIns="91425" tIns="45700" rIns="91425" bIns="45700" anchor="ctr" anchorCtr="0">
            <a:noAutofit/>
          </a:bodyPr>
          <a:lstStyle/>
          <a:p>
            <a:pPr algn="r">
              <a:buClr>
                <a:srgbClr val="2D58AC"/>
              </a:buClr>
              <a:buSzPct val="25000"/>
              <a:buFont typeface="Cabin"/>
              <a:buNone/>
            </a:pPr>
            <a:fld id="{00000000-1234-1234-1234-123412341234}" type="slidenum">
              <a:rPr lang="en-US" sz="900">
                <a:solidFill>
                  <a:srgbClr val="2D58AC"/>
                </a:solidFill>
                <a:latin typeface="Cabin"/>
                <a:ea typeface="Cabin"/>
                <a:cs typeface="Cabin"/>
                <a:sym typeface="Cabin"/>
              </a:rPr>
              <a:pPr algn="r">
                <a:buClr>
                  <a:srgbClr val="2D58AC"/>
                </a:buClr>
                <a:buSzPct val="25000"/>
                <a:buFont typeface="Cabin"/>
                <a:buNone/>
              </a:pPr>
              <a:t>‹#›</a:t>
            </a:fld>
            <a:endParaRPr lang="en-US" sz="900">
              <a:solidFill>
                <a:srgbClr val="2D58AC"/>
              </a:solidFill>
              <a:latin typeface="Cabin"/>
              <a:ea typeface="Cabin"/>
              <a:cs typeface="Cabin"/>
              <a:sym typeface="Cabin"/>
            </a:endParaRPr>
          </a:p>
        </p:txBody>
      </p:sp>
    </p:spTree>
    <p:extLst>
      <p:ext uri="{BB962C8B-B14F-4D97-AF65-F5344CB8AC3E}">
        <p14:creationId xmlns:p14="http://schemas.microsoft.com/office/powerpoint/2010/main" val="33890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9"/>
        <p:cNvGrpSpPr/>
        <p:nvPr/>
      </p:nvGrpSpPr>
      <p:grpSpPr>
        <a:xfrm>
          <a:off x="0" y="0"/>
          <a:ext cx="0" cy="0"/>
          <a:chOff x="0" y="0"/>
          <a:chExt cx="0" cy="0"/>
        </a:xfrm>
      </p:grpSpPr>
      <p:sp>
        <p:nvSpPr>
          <p:cNvPr id="110" name="Shape 110"/>
          <p:cNvSpPr/>
          <p:nvPr/>
        </p:nvSpPr>
        <p:spPr>
          <a:xfrm>
            <a:off x="445981" y="606554"/>
            <a:ext cx="11300100" cy="12588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a:spLocks noGrp="1"/>
          </p:cNvSpPr>
          <p:nvPr>
            <p:ph type="title"/>
          </p:nvPr>
        </p:nvSpPr>
        <p:spPr>
          <a:xfrm>
            <a:off x="581193" y="729658"/>
            <a:ext cx="11029500" cy="9881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112" name="Shape 112"/>
          <p:cNvSpPr txBox="1">
            <a:spLocks noGrp="1"/>
          </p:cNvSpPr>
          <p:nvPr>
            <p:ph type="body" idx="1"/>
          </p:nvPr>
        </p:nvSpPr>
        <p:spPr>
          <a:xfrm>
            <a:off x="581193" y="2228000"/>
            <a:ext cx="5422500" cy="3632999"/>
          </a:xfrm>
          <a:prstGeom prst="rect">
            <a:avLst/>
          </a:prstGeom>
          <a:noFill/>
          <a:ln>
            <a:noFill/>
          </a:ln>
        </p:spPr>
        <p:txBody>
          <a:bodyPr lIns="91425" tIns="91425" rIns="91425" bIns="91425" anchor="ctr" anchorCtr="0"/>
          <a:lstStyle>
            <a:lvl1pPr marL="306000" marR="0" lvl="0" indent="2353" algn="l" rtl="0">
              <a:lnSpc>
                <a:spcPct val="100000"/>
              </a:lnSpc>
              <a:spcBef>
                <a:spcPts val="360"/>
              </a:spcBef>
              <a:spcAft>
                <a:spcPts val="600"/>
              </a:spcAft>
              <a:buClr>
                <a:schemeClr val="accent2"/>
              </a:buClr>
              <a:buSzPct val="91998"/>
              <a:buFont typeface="Arial"/>
              <a:buChar char="◼"/>
              <a:defRPr sz="1800" b="0" i="0" u="none" strike="noStrike" cap="none">
                <a:solidFill>
                  <a:schemeClr val="dk2"/>
                </a:solidFill>
                <a:latin typeface="Cabin"/>
                <a:ea typeface="Cabin"/>
                <a:cs typeface="Cabin"/>
                <a:sym typeface="Cabin"/>
              </a:defRPr>
            </a:lvl1pPr>
            <a:lvl2pPr marL="630000" marR="0" lvl="1" indent="-41228" algn="l" rtl="0">
              <a:lnSpc>
                <a:spcPct val="100000"/>
              </a:lnSpc>
              <a:spcBef>
                <a:spcPts val="320"/>
              </a:spcBef>
              <a:spcAft>
                <a:spcPts val="600"/>
              </a:spcAft>
              <a:buClr>
                <a:schemeClr val="accent2"/>
              </a:buClr>
              <a:buSzPct val="92000"/>
              <a:buFont typeface="Arial"/>
              <a:buChar char="◼"/>
              <a:defRPr sz="1600" b="0" i="0" u="none" strike="noStrike" cap="none">
                <a:solidFill>
                  <a:schemeClr val="dk2"/>
                </a:solidFill>
                <a:latin typeface="Cabin"/>
                <a:ea typeface="Cabin"/>
                <a:cs typeface="Cabin"/>
                <a:sym typeface="Cabin"/>
              </a:defRPr>
            </a:lvl2pPr>
            <a:lvl3pPr marL="899999" marR="0" lvl="2" indent="-43511" algn="l" rtl="0">
              <a:lnSpc>
                <a:spcPct val="100000"/>
              </a:lnSpc>
              <a:spcBef>
                <a:spcPts val="280"/>
              </a:spcBef>
              <a:spcAft>
                <a:spcPts val="600"/>
              </a:spcAft>
              <a:buClr>
                <a:schemeClr val="accent2"/>
              </a:buClr>
              <a:buSzPct val="92000"/>
              <a:buFont typeface="Arial"/>
              <a:buChar char="◼"/>
              <a:defRPr sz="1400" b="0" i="0" u="none" strike="noStrike" cap="none">
                <a:solidFill>
                  <a:schemeClr val="dk2"/>
                </a:solidFill>
                <a:latin typeface="Cabin"/>
                <a:ea typeface="Cabin"/>
                <a:cs typeface="Cabin"/>
                <a:sym typeface="Cabin"/>
              </a:defRPr>
            </a:lvl3pPr>
            <a:lvl4pPr marL="1242000" marR="0" lvl="3" indent="-41596"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4pPr>
            <a:lvl5pPr marL="1601999" marR="0" lvl="4" indent="-459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5pPr>
            <a:lvl6pPr marL="1899998" marR="0" lvl="5" indent="-39193"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6pPr>
            <a:lvl7pPr marL="2200000" marR="0" lvl="6" indent="-343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7pPr>
            <a:lvl8pPr marL="2500000" marR="0" lvl="7" indent="-422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8pPr>
            <a:lvl9pPr marL="2799999" marR="0" lvl="8" indent="-374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9pPr>
          </a:lstStyle>
          <a:p>
            <a:endParaRPr/>
          </a:p>
        </p:txBody>
      </p:sp>
      <p:sp>
        <p:nvSpPr>
          <p:cNvPr id="113" name="Shape 113"/>
          <p:cNvSpPr txBox="1">
            <a:spLocks noGrp="1"/>
          </p:cNvSpPr>
          <p:nvPr>
            <p:ph type="body" idx="2"/>
          </p:nvPr>
        </p:nvSpPr>
        <p:spPr>
          <a:xfrm>
            <a:off x="6188417" y="2228000"/>
            <a:ext cx="5422500" cy="3632999"/>
          </a:xfrm>
          <a:prstGeom prst="rect">
            <a:avLst/>
          </a:prstGeom>
          <a:noFill/>
          <a:ln>
            <a:noFill/>
          </a:ln>
        </p:spPr>
        <p:txBody>
          <a:bodyPr lIns="91425" tIns="91425" rIns="91425" bIns="91425" anchor="ctr" anchorCtr="0"/>
          <a:lstStyle>
            <a:lvl1pPr marL="306000" marR="0" lvl="0" indent="2353" algn="l" rtl="0">
              <a:lnSpc>
                <a:spcPct val="100000"/>
              </a:lnSpc>
              <a:spcBef>
                <a:spcPts val="360"/>
              </a:spcBef>
              <a:spcAft>
                <a:spcPts val="600"/>
              </a:spcAft>
              <a:buClr>
                <a:schemeClr val="accent2"/>
              </a:buClr>
              <a:buSzPct val="91998"/>
              <a:buFont typeface="Arial"/>
              <a:buChar char="◼"/>
              <a:defRPr sz="1800" b="0" i="0" u="none" strike="noStrike" cap="none">
                <a:solidFill>
                  <a:schemeClr val="dk2"/>
                </a:solidFill>
                <a:latin typeface="Cabin"/>
                <a:ea typeface="Cabin"/>
                <a:cs typeface="Cabin"/>
                <a:sym typeface="Cabin"/>
              </a:defRPr>
            </a:lvl1pPr>
            <a:lvl2pPr marL="630000" marR="0" lvl="1" indent="-41228" algn="l" rtl="0">
              <a:lnSpc>
                <a:spcPct val="100000"/>
              </a:lnSpc>
              <a:spcBef>
                <a:spcPts val="320"/>
              </a:spcBef>
              <a:spcAft>
                <a:spcPts val="600"/>
              </a:spcAft>
              <a:buClr>
                <a:schemeClr val="accent2"/>
              </a:buClr>
              <a:buSzPct val="92000"/>
              <a:buFont typeface="Arial"/>
              <a:buChar char="◼"/>
              <a:defRPr sz="1600" b="0" i="0" u="none" strike="noStrike" cap="none">
                <a:solidFill>
                  <a:schemeClr val="dk2"/>
                </a:solidFill>
                <a:latin typeface="Cabin"/>
                <a:ea typeface="Cabin"/>
                <a:cs typeface="Cabin"/>
                <a:sym typeface="Cabin"/>
              </a:defRPr>
            </a:lvl2pPr>
            <a:lvl3pPr marL="899999" marR="0" lvl="2" indent="-43511" algn="l" rtl="0">
              <a:lnSpc>
                <a:spcPct val="100000"/>
              </a:lnSpc>
              <a:spcBef>
                <a:spcPts val="280"/>
              </a:spcBef>
              <a:spcAft>
                <a:spcPts val="600"/>
              </a:spcAft>
              <a:buClr>
                <a:schemeClr val="accent2"/>
              </a:buClr>
              <a:buSzPct val="92000"/>
              <a:buFont typeface="Arial"/>
              <a:buChar char="◼"/>
              <a:defRPr sz="1400" b="0" i="0" u="none" strike="noStrike" cap="none">
                <a:solidFill>
                  <a:schemeClr val="dk2"/>
                </a:solidFill>
                <a:latin typeface="Cabin"/>
                <a:ea typeface="Cabin"/>
                <a:cs typeface="Cabin"/>
                <a:sym typeface="Cabin"/>
              </a:defRPr>
            </a:lvl3pPr>
            <a:lvl4pPr marL="1242000" marR="0" lvl="3" indent="-41596"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4pPr>
            <a:lvl5pPr marL="1601999" marR="0" lvl="4" indent="-459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5pPr>
            <a:lvl6pPr marL="1899998" marR="0" lvl="5" indent="-39193"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6pPr>
            <a:lvl7pPr marL="2200000" marR="0" lvl="6" indent="-343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7pPr>
            <a:lvl8pPr marL="2500000" marR="0" lvl="7" indent="-422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8pPr>
            <a:lvl9pPr marL="2799999" marR="0" lvl="8" indent="-37495" algn="l" rtl="0">
              <a:lnSpc>
                <a:spcPct val="100000"/>
              </a:lnSpc>
              <a:spcBef>
                <a:spcPts val="240"/>
              </a:spcBef>
              <a:spcAft>
                <a:spcPts val="600"/>
              </a:spcAft>
              <a:buClr>
                <a:schemeClr val="accent2"/>
              </a:buClr>
              <a:buSzPct val="92000"/>
              <a:buFont typeface="Arial"/>
              <a:buChar char="◼"/>
              <a:defRPr sz="1200" b="0" i="0" u="none" strike="noStrike" cap="none">
                <a:solidFill>
                  <a:schemeClr val="dk2"/>
                </a:solidFill>
                <a:latin typeface="Cabin"/>
                <a:ea typeface="Cabin"/>
                <a:cs typeface="Cabin"/>
                <a:sym typeface="Cabin"/>
              </a:defRPr>
            </a:lvl9pPr>
          </a:lstStyle>
          <a:p>
            <a:endParaRPr/>
          </a:p>
        </p:txBody>
      </p:sp>
      <p:sp>
        <p:nvSpPr>
          <p:cNvPr id="114" name="Shape 114"/>
          <p:cNvSpPr txBox="1">
            <a:spLocks noGrp="1"/>
          </p:cNvSpPr>
          <p:nvPr>
            <p:ph type="dt" idx="10"/>
          </p:nvPr>
        </p:nvSpPr>
        <p:spPr>
          <a:xfrm>
            <a:off x="7605950" y="5956137"/>
            <a:ext cx="2844900" cy="3650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15" name="Shape 115"/>
          <p:cNvSpPr txBox="1">
            <a:spLocks noGrp="1"/>
          </p:cNvSpPr>
          <p:nvPr>
            <p:ph type="ftr" idx="11"/>
          </p:nvPr>
        </p:nvSpPr>
        <p:spPr>
          <a:xfrm>
            <a:off x="581191" y="5951810"/>
            <a:ext cx="69171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16" name="Shape 116"/>
          <p:cNvSpPr txBox="1">
            <a:spLocks noGrp="1"/>
          </p:cNvSpPr>
          <p:nvPr>
            <p:ph type="sldNum" idx="12"/>
          </p:nvPr>
        </p:nvSpPr>
        <p:spPr>
          <a:xfrm>
            <a:off x="10558300" y="5956137"/>
            <a:ext cx="10524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extLst>
      <p:ext uri="{BB962C8B-B14F-4D97-AF65-F5344CB8AC3E}">
        <p14:creationId xmlns:p14="http://schemas.microsoft.com/office/powerpoint/2010/main" val="116266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Only">
    <p:spTree>
      <p:nvGrpSpPr>
        <p:cNvPr id="1" name="Shape 219"/>
        <p:cNvGrpSpPr/>
        <p:nvPr/>
      </p:nvGrpSpPr>
      <p:grpSpPr>
        <a:xfrm>
          <a:off x="0" y="0"/>
          <a:ext cx="0" cy="0"/>
          <a:chOff x="0" y="0"/>
          <a:chExt cx="0" cy="0"/>
        </a:xfrm>
      </p:grpSpPr>
    </p:spTree>
    <p:extLst>
      <p:ext uri="{BB962C8B-B14F-4D97-AF65-F5344CB8AC3E}">
        <p14:creationId xmlns:p14="http://schemas.microsoft.com/office/powerpoint/2010/main" val="143088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81191" y="705124"/>
            <a:ext cx="11029616" cy="118955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581191" y="2336001"/>
            <a:ext cx="11029616" cy="3522794"/>
          </a:xfrm>
          <a:prstGeom prst="rect">
            <a:avLst/>
          </a:prstGeom>
          <a:noFill/>
          <a:ln>
            <a:noFill/>
          </a:ln>
        </p:spPr>
        <p:txBody>
          <a:bodyPr lIns="91425" tIns="91425" rIns="91425" bIns="91425" anchor="ctr" anchorCtr="0"/>
          <a:lstStyle>
            <a:lvl1pPr marL="306000" marR="0" lvl="0" indent="-99245" algn="l" rtl="0">
              <a:lnSpc>
                <a:spcPct val="100000"/>
              </a:lnSpc>
              <a:spcBef>
                <a:spcPts val="360"/>
              </a:spcBef>
              <a:spcAft>
                <a:spcPts val="600"/>
              </a:spcAft>
              <a:buClr>
                <a:schemeClr val="accent2"/>
              </a:buClr>
              <a:buSzPct val="91999"/>
              <a:buFont typeface="Noto San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a:buChar char="◼"/>
              <a:defRPr sz="1200" b="0" i="0" u="none" strike="noStrike" cap="none">
                <a:solidFill>
                  <a:schemeClr val="dk2"/>
                </a:solidFill>
                <a:latin typeface="Cabin"/>
                <a:ea typeface="Cabin"/>
                <a:cs typeface="Cabin"/>
                <a:sym typeface="Cabin"/>
              </a:defRPr>
            </a:lvl9pPr>
          </a:lstStyle>
          <a:p>
            <a:endParaRPr/>
          </a:p>
        </p:txBody>
      </p:sp>
      <p:sp>
        <p:nvSpPr>
          <p:cNvPr id="12" name="Shape 12"/>
          <p:cNvSpPr txBox="1">
            <a:spLocks noGrp="1"/>
          </p:cNvSpPr>
          <p:nvPr>
            <p:ph type="dt" idx="10"/>
          </p:nvPr>
        </p:nvSpPr>
        <p:spPr>
          <a:xfrm>
            <a:off x="7605950" y="5956137"/>
            <a:ext cx="28447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kern="0">
              <a:solidFill>
                <a:srgbClr val="4590B8"/>
              </a:solidFill>
            </a:endParaRPr>
          </a:p>
        </p:txBody>
      </p:sp>
      <p:sp>
        <p:nvSpPr>
          <p:cNvPr id="13" name="Shape 13"/>
          <p:cNvSpPr txBox="1">
            <a:spLocks noGrp="1"/>
          </p:cNvSpPr>
          <p:nvPr>
            <p:ph type="ftr" idx="11"/>
          </p:nvPr>
        </p:nvSpPr>
        <p:spPr>
          <a:xfrm>
            <a:off x="581191" y="5951810"/>
            <a:ext cx="691721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pPr>
              <a:buClr>
                <a:srgbClr val="4590B8"/>
              </a:buClr>
            </a:pPr>
            <a:endParaRPr kern="0">
              <a:solidFill>
                <a:srgbClr val="4590B8"/>
              </a:solidFill>
            </a:endParaRPr>
          </a:p>
        </p:txBody>
      </p:sp>
      <p:sp>
        <p:nvSpPr>
          <p:cNvPr id="14" name="Shape 14"/>
          <p:cNvSpPr txBox="1">
            <a:spLocks noGrp="1"/>
          </p:cNvSpPr>
          <p:nvPr>
            <p:ph type="sldNum" idx="12"/>
          </p:nvPr>
        </p:nvSpPr>
        <p:spPr>
          <a:xfrm>
            <a:off x="10558300" y="5956137"/>
            <a:ext cx="1052509" cy="365125"/>
          </a:xfrm>
          <a:prstGeom prst="rect">
            <a:avLst/>
          </a:prstGeom>
          <a:noFill/>
          <a:ln>
            <a:noFill/>
          </a:ln>
        </p:spPr>
        <p:txBody>
          <a:bodyPr lIns="91425" tIns="45700" rIns="91425" bIns="45700" anchor="ctr" anchorCtr="0">
            <a:noAutofit/>
          </a:bodyPr>
          <a:lstStyle/>
          <a:p>
            <a:pPr algn="r">
              <a:buClr>
                <a:srgbClr val="4590B8"/>
              </a:buClr>
              <a:buSzPct val="25000"/>
              <a:buFont typeface="Cabin"/>
              <a:buNone/>
            </a:pPr>
            <a:fld id="{00000000-1234-1234-1234-123412341234}" type="slidenum">
              <a:rPr lang="en-US" sz="900" kern="0">
                <a:solidFill>
                  <a:srgbClr val="4590B8"/>
                </a:solidFill>
                <a:latin typeface="Cabin"/>
                <a:ea typeface="Cabin"/>
                <a:cs typeface="Cabin"/>
                <a:sym typeface="Cabin"/>
              </a:rPr>
              <a:pPr algn="r">
                <a:buClr>
                  <a:srgbClr val="4590B8"/>
                </a:buClr>
                <a:buSzPct val="25000"/>
                <a:buFont typeface="Cabin"/>
                <a:buNone/>
              </a:pPr>
              <a:t>‹#›</a:t>
            </a:fld>
            <a:endParaRPr lang="en-US" sz="900" kern="0">
              <a:solidFill>
                <a:srgbClr val="4590B8"/>
              </a:solidFill>
              <a:latin typeface="Cabin"/>
              <a:ea typeface="Cabin"/>
              <a:cs typeface="Cabin"/>
              <a:sym typeface="Cabin"/>
            </a:endParaRPr>
          </a:p>
        </p:txBody>
      </p:sp>
      <p:sp>
        <p:nvSpPr>
          <p:cNvPr id="15" name="Shape 15"/>
          <p:cNvSpPr/>
          <p:nvPr/>
        </p:nvSpPr>
        <p:spPr>
          <a:xfrm>
            <a:off x="446533" y="457200"/>
            <a:ext cx="3703318" cy="94997"/>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16" name="Shape 16"/>
          <p:cNvSpPr/>
          <p:nvPr/>
        </p:nvSpPr>
        <p:spPr>
          <a:xfrm>
            <a:off x="8042146" y="453643"/>
            <a:ext cx="3703318" cy="98554"/>
          </a:xfrm>
          <a:prstGeom prst="rect">
            <a:avLst/>
          </a:prstGeom>
          <a:solidFill>
            <a:schemeClr val="accent4"/>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17" name="Shape 17"/>
          <p:cNvSpPr/>
          <p:nvPr/>
        </p:nvSpPr>
        <p:spPr>
          <a:xfrm>
            <a:off x="4241830" y="457200"/>
            <a:ext cx="3703318" cy="91438"/>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spTree>
    <p:extLst>
      <p:ext uri="{BB962C8B-B14F-4D97-AF65-F5344CB8AC3E}">
        <p14:creationId xmlns:p14="http://schemas.microsoft.com/office/powerpoint/2010/main" val="871040476"/>
      </p:ext>
    </p:extLst>
  </p:cSld>
  <p:clrMap bg1="lt1" tx1="dk1" bg2="dk2" tx2="lt2" accent1="accent1" accent2="accent2" accent3="accent3" accent4="accent4" accent5="accent5" accent6="accent6" hlink="hlink" folHlink="folHlink"/>
  <p:sldLayoutIdLst>
    <p:sldLayoutId id="2147483680" r:id="rId1"/>
    <p:sldLayoutId id="2147483685" r:id="rId2"/>
    <p:sldLayoutId id="2147483687" r:id="rId3"/>
    <p:sldLayoutId id="2147483688" r:id="rId4"/>
    <p:sldLayoutId id="2147483689" r:id="rId5"/>
    <p:sldLayoutId id="2147483690" r:id="rId6"/>
    <p:sldLayoutId id="214748369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bha.health.maryland.gov/OVERDOSE_PREVENTION/Documents/Drug_Intox_Report_2017.pdf" TargetMode="External"/><Relationship Id="rId4" Type="http://schemas.openxmlformats.org/officeDocument/2006/relationships/hyperlink" Target="https://www.drugabuse.gov/related-topics/trends-statistics/overdose-death-rat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581191" y="1020429"/>
            <a:ext cx="10993549" cy="1475012"/>
          </a:xfrm>
          <a:prstGeom prst="rect">
            <a:avLst/>
          </a:prstGeom>
          <a:noFill/>
          <a:ln>
            <a:noFill/>
          </a:ln>
        </p:spPr>
        <p:txBody>
          <a:bodyPr lIns="91425" tIns="45700" rIns="91425" bIns="45700" anchor="b" anchorCtr="0">
            <a:noAutofit/>
          </a:bodyPr>
          <a:lstStyle/>
          <a:p>
            <a:pPr lvl="0">
              <a:buSzPct val="25000"/>
            </a:pPr>
            <a:r>
              <a:rPr lang="en-US" dirty="0"/>
              <a:t>Governor’s Workforce Development Board</a:t>
            </a:r>
            <a:endParaRPr lang="en-US" sz="3600" b="0" u="none" strike="noStrike" cap="none" dirty="0">
              <a:solidFill>
                <a:schemeClr val="accent1"/>
              </a:solidFill>
              <a:latin typeface="Cabin"/>
              <a:ea typeface="Cabin"/>
              <a:cs typeface="Cabin"/>
              <a:sym typeface="Cabin"/>
            </a:endParaRPr>
          </a:p>
        </p:txBody>
      </p:sp>
      <p:sp>
        <p:nvSpPr>
          <p:cNvPr id="173" name="Shape 173"/>
          <p:cNvSpPr txBox="1">
            <a:spLocks noGrp="1"/>
          </p:cNvSpPr>
          <p:nvPr>
            <p:ph type="subTitle" idx="1"/>
          </p:nvPr>
        </p:nvSpPr>
        <p:spPr>
          <a:xfrm>
            <a:off x="581193" y="2495443"/>
            <a:ext cx="10993545" cy="5903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Noto Sans"/>
              <a:buNone/>
            </a:pPr>
            <a:r>
              <a:rPr lang="en-US" dirty="0" smtClean="0"/>
              <a:t>DECEMBER 12</a:t>
            </a:r>
            <a:r>
              <a:rPr lang="en-US" sz="1600" b="0" i="0" u="none" strike="noStrike" cap="none" dirty="0" smtClean="0">
                <a:solidFill>
                  <a:schemeClr val="accent2"/>
                </a:solidFill>
                <a:latin typeface="Cabin"/>
                <a:ea typeface="Cabin"/>
                <a:cs typeface="Cabin"/>
                <a:sym typeface="Cabin"/>
              </a:rPr>
              <a:t>, 2018</a:t>
            </a:r>
            <a:endParaRPr lang="en-US" sz="1600" b="0" i="0" u="none" strike="noStrike" cap="none" dirty="0">
              <a:solidFill>
                <a:schemeClr val="accent2"/>
              </a:solidFill>
              <a:latin typeface="Cabin"/>
              <a:ea typeface="Cabin"/>
              <a:cs typeface="Cabin"/>
              <a:sym typeface="Cabin"/>
            </a:endParaRPr>
          </a:p>
        </p:txBody>
      </p:sp>
      <p:pic>
        <p:nvPicPr>
          <p:cNvPr id="174" name="Shape 174" descr="C:\Users\AGuarino\Downloads\image002.png"/>
          <p:cNvPicPr preferRelativeResize="0"/>
          <p:nvPr/>
        </p:nvPicPr>
        <p:blipFill rotWithShape="1">
          <a:blip r:embed="rId3">
            <a:alphaModFix/>
          </a:blip>
          <a:srcRect/>
          <a:stretch/>
        </p:blipFill>
        <p:spPr>
          <a:xfrm>
            <a:off x="10505996" y="787117"/>
            <a:ext cx="1068704" cy="1105005"/>
          </a:xfrm>
          <a:prstGeom prst="rect">
            <a:avLst/>
          </a:prstGeom>
          <a:noFill/>
          <a:ln>
            <a:noFill/>
          </a:ln>
        </p:spPr>
      </p:pic>
      <p:sp>
        <p:nvSpPr>
          <p:cNvPr id="175" name="Shape 175"/>
          <p:cNvSpPr txBox="1">
            <a:spLocks noGrp="1"/>
          </p:cNvSpPr>
          <p:nvPr>
            <p:ph type="sldNum" idx="12"/>
          </p:nvPr>
        </p:nvSpPr>
        <p:spPr>
          <a:xfrm>
            <a:off x="10558300" y="5956137"/>
            <a:ext cx="1016400"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a:t>
            </a:fld>
            <a:endParaRPr lang="en-US"/>
          </a:p>
        </p:txBody>
      </p:sp>
      <p:sp>
        <p:nvSpPr>
          <p:cNvPr id="176" name="Shape 176"/>
          <p:cNvSpPr txBox="1"/>
          <p:nvPr/>
        </p:nvSpPr>
        <p:spPr>
          <a:xfrm>
            <a:off x="684475" y="3319075"/>
            <a:ext cx="10890300" cy="1981499"/>
          </a:xfrm>
          <a:prstGeom prst="rect">
            <a:avLst/>
          </a:prstGeom>
          <a:noFill/>
          <a:ln>
            <a:noFill/>
          </a:ln>
        </p:spPr>
        <p:txBody>
          <a:bodyPr lIns="91425" tIns="91425" rIns="91425" bIns="91425" anchor="t" anchorCtr="0">
            <a:noAutofit/>
          </a:bodyPr>
          <a:lstStyle/>
          <a:p>
            <a:pPr>
              <a:buClr>
                <a:srgbClr val="FFFFFF"/>
              </a:buClr>
              <a:buSzPct val="25000"/>
              <a:buFont typeface="Cabin"/>
              <a:buNone/>
            </a:pPr>
            <a:r>
              <a:rPr lang="en-US" sz="3600" b="1" kern="0" dirty="0" smtClean="0">
                <a:solidFill>
                  <a:srgbClr val="FFFFFF"/>
                </a:solidFill>
                <a:latin typeface="Cabin"/>
                <a:ea typeface="Cabin"/>
                <a:cs typeface="Cabin"/>
                <a:sym typeface="Cabin"/>
              </a:rPr>
              <a:t>Opioid Operational Command Center</a:t>
            </a:r>
            <a:endParaRPr lang="en-US" sz="3600" b="1" kern="0" dirty="0">
              <a:solidFill>
                <a:srgbClr val="FFFFFF"/>
              </a:solidFill>
              <a:latin typeface="Cabin"/>
              <a:ea typeface="Cabin"/>
              <a:cs typeface="Cabin"/>
              <a:sym typeface="Cabin"/>
            </a:endParaRPr>
          </a:p>
          <a:p>
            <a:pPr>
              <a:buClr>
                <a:srgbClr val="FFFFFF"/>
              </a:buClr>
              <a:buSzPct val="25000"/>
              <a:buFont typeface="Cabin"/>
              <a:buNone/>
            </a:pPr>
            <a:endParaRPr lang="en-US" b="1" kern="0" dirty="0">
              <a:solidFill>
                <a:srgbClr val="FFFFFF"/>
              </a:solidFill>
              <a:latin typeface="Cabin"/>
              <a:ea typeface="Cabin"/>
              <a:cs typeface="Cabin"/>
              <a:sym typeface="Cabin"/>
            </a:endParaRPr>
          </a:p>
          <a:p>
            <a:pPr>
              <a:buClr>
                <a:srgbClr val="FFFFFF"/>
              </a:buClr>
              <a:buSzPct val="25000"/>
              <a:buFont typeface="Cabin"/>
              <a:buNone/>
            </a:pPr>
            <a:r>
              <a:rPr lang="en-US" b="1" kern="0" dirty="0" smtClean="0">
                <a:solidFill>
                  <a:srgbClr val="FFFFFF"/>
                </a:solidFill>
                <a:latin typeface="Cabin"/>
                <a:ea typeface="Cabin"/>
                <a:cs typeface="Cabin"/>
                <a:sym typeface="Cabin"/>
              </a:rPr>
              <a:t>Speaker:</a:t>
            </a:r>
            <a:endParaRPr lang="en-US" b="1" kern="0" dirty="0">
              <a:solidFill>
                <a:srgbClr val="FFFFFF"/>
              </a:solidFill>
              <a:latin typeface="Cabin"/>
              <a:ea typeface="Cabin"/>
              <a:cs typeface="Cabin"/>
              <a:sym typeface="Cabin"/>
            </a:endParaRPr>
          </a:p>
          <a:p>
            <a:pPr>
              <a:buClr>
                <a:srgbClr val="FFFFFF"/>
              </a:buClr>
              <a:buSzPct val="25000"/>
              <a:buFont typeface="Cabin"/>
              <a:buNone/>
            </a:pPr>
            <a:r>
              <a:rPr lang="en-US" b="1" kern="0" dirty="0" smtClean="0">
                <a:solidFill>
                  <a:srgbClr val="FFFFFF"/>
                </a:solidFill>
                <a:latin typeface="Cabin"/>
                <a:ea typeface="Cabin"/>
                <a:cs typeface="Cabin"/>
                <a:sym typeface="Cabin"/>
              </a:rPr>
              <a:t>Birch Barron</a:t>
            </a:r>
          </a:p>
          <a:p>
            <a:pPr>
              <a:buClr>
                <a:srgbClr val="FFFFFF"/>
              </a:buClr>
              <a:buSzPct val="25000"/>
              <a:buFont typeface="Cabin"/>
              <a:buNone/>
            </a:pPr>
            <a:r>
              <a:rPr lang="en-US" b="1" kern="0" dirty="0" smtClean="0">
                <a:solidFill>
                  <a:srgbClr val="FFFFFF"/>
                </a:solidFill>
                <a:latin typeface="Cabin"/>
                <a:ea typeface="Cabin"/>
                <a:cs typeface="Cabin"/>
                <a:sym typeface="Cabin"/>
              </a:rPr>
              <a:t>Deputy Director</a:t>
            </a:r>
          </a:p>
          <a:p>
            <a:pPr>
              <a:buClr>
                <a:srgbClr val="FFFFFF"/>
              </a:buClr>
              <a:buSzPct val="25000"/>
              <a:buFont typeface="Cabin"/>
              <a:buNone/>
            </a:pPr>
            <a:r>
              <a:rPr lang="en-US" b="1" kern="0" dirty="0" smtClean="0">
                <a:solidFill>
                  <a:srgbClr val="FFFFFF"/>
                </a:solidFill>
                <a:latin typeface="Cabin"/>
                <a:ea typeface="Cabin"/>
                <a:cs typeface="Cabin"/>
                <a:sym typeface="Cabin"/>
              </a:rPr>
              <a:t>Maryland Opioid </a:t>
            </a:r>
            <a:r>
              <a:rPr lang="en-US" b="1" kern="0" dirty="0">
                <a:solidFill>
                  <a:srgbClr val="FFFFFF"/>
                </a:solidFill>
                <a:latin typeface="Cabin"/>
                <a:ea typeface="Cabin"/>
                <a:cs typeface="Cabin"/>
                <a:sym typeface="Cabin"/>
              </a:rPr>
              <a:t>Operational Command </a:t>
            </a:r>
            <a:r>
              <a:rPr lang="en-US" b="1" kern="0" dirty="0" smtClean="0">
                <a:solidFill>
                  <a:srgbClr val="FFFFFF"/>
                </a:solidFill>
                <a:latin typeface="Cabin"/>
                <a:ea typeface="Cabin"/>
                <a:cs typeface="Cabin"/>
                <a:sym typeface="Cabin"/>
              </a:rPr>
              <a:t>Center</a:t>
            </a:r>
          </a:p>
          <a:p>
            <a:pPr>
              <a:buClr>
                <a:srgbClr val="FFFFFF"/>
              </a:buClr>
              <a:buSzPct val="25000"/>
              <a:buFont typeface="Cabin"/>
              <a:buNone/>
            </a:pPr>
            <a:r>
              <a:rPr lang="en-US" b="1" u="sng" kern="0" dirty="0" smtClean="0">
                <a:solidFill>
                  <a:srgbClr val="FFFFFF"/>
                </a:solidFill>
                <a:latin typeface="Cabin"/>
                <a:ea typeface="Cabin"/>
                <a:cs typeface="Cabin"/>
                <a:sym typeface="Cabin"/>
              </a:rPr>
              <a:t>birch.barron@maryland.gov</a:t>
            </a:r>
            <a:endParaRPr lang="en-US" b="1" u="sng" kern="0" dirty="0">
              <a:solidFill>
                <a:srgbClr val="FFFFFF"/>
              </a:solidFill>
              <a:latin typeface="Cabin"/>
              <a:ea typeface="Cabin"/>
              <a:cs typeface="Cabin"/>
              <a:sym typeface="Cabin"/>
            </a:endParaRPr>
          </a:p>
        </p:txBody>
      </p:sp>
      <p:sp>
        <p:nvSpPr>
          <p:cNvPr id="2" name="Rectangle 1"/>
          <p:cNvSpPr/>
          <p:nvPr/>
        </p:nvSpPr>
        <p:spPr>
          <a:xfrm>
            <a:off x="5978820" y="3275112"/>
            <a:ext cx="234360" cy="307777"/>
          </a:xfrm>
          <a:prstGeom prst="rect">
            <a:avLst/>
          </a:prstGeom>
        </p:spPr>
        <p:txBody>
          <a:bodyPr wrap="none">
            <a:spAutoFit/>
          </a:bodyPr>
          <a:lstStyle/>
          <a:p>
            <a:r>
              <a:rPr lang="en-US" sz="1400" kern="0" dirty="0">
                <a:solidFill>
                  <a:srgbClr val="000000"/>
                </a:solidFill>
                <a:cs typeface="Arial"/>
                <a:sym typeface="Arial"/>
              </a:rPr>
              <a:t> </a:t>
            </a:r>
          </a:p>
        </p:txBody>
      </p:sp>
    </p:spTree>
    <p:extLst>
      <p:ext uri="{BB962C8B-B14F-4D97-AF65-F5344CB8AC3E}">
        <p14:creationId xmlns:p14="http://schemas.microsoft.com/office/powerpoint/2010/main" val="3375399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7"/>
          <p:cNvPicPr preferRelativeResize="0"/>
          <p:nvPr/>
        </p:nvPicPr>
        <p:blipFill>
          <a:blip r:embed="rId3">
            <a:alphaModFix/>
          </a:blip>
          <a:stretch>
            <a:fillRect/>
          </a:stretch>
        </p:blipFill>
        <p:spPr>
          <a:xfrm>
            <a:off x="445334" y="1173325"/>
            <a:ext cx="5324537" cy="4733743"/>
          </a:xfrm>
          <a:prstGeom prst="rect">
            <a:avLst/>
          </a:prstGeom>
          <a:noFill/>
          <a:ln>
            <a:noFill/>
          </a:ln>
        </p:spPr>
      </p:pic>
      <p:sp>
        <p:nvSpPr>
          <p:cNvPr id="242" name="Google Shape;242;p37"/>
          <p:cNvSpPr txBox="1">
            <a:spLocks noGrp="1"/>
          </p:cNvSpPr>
          <p:nvPr>
            <p:ph type="title" idx="4294967295"/>
          </p:nvPr>
        </p:nvSpPr>
        <p:spPr>
          <a:xfrm>
            <a:off x="445333" y="424867"/>
            <a:ext cx="11306800" cy="585200"/>
          </a:xfrm>
          <a:prstGeom prst="rect">
            <a:avLst/>
          </a:prstGeom>
          <a:solidFill>
            <a:srgbClr val="073763"/>
          </a:solidFill>
          <a:ln>
            <a:noFill/>
          </a:ln>
        </p:spPr>
        <p:txBody>
          <a:bodyPr spcFirstLastPara="1" wrap="square" lIns="91433" tIns="91433" rIns="91433" bIns="91433" anchor="b" anchorCtr="0">
            <a:noAutofit/>
          </a:bodyPr>
          <a:lstStyle/>
          <a:p>
            <a:pPr>
              <a:buSzPts val="2100"/>
            </a:pPr>
            <a:r>
              <a:rPr lang="en" b="1"/>
              <a:t>Local Opioid Intervention Team Response</a:t>
            </a:r>
            <a:endParaRPr b="1"/>
          </a:p>
        </p:txBody>
      </p:sp>
      <p:sp>
        <p:nvSpPr>
          <p:cNvPr id="243" name="Google Shape;243;p37"/>
          <p:cNvSpPr txBox="1"/>
          <p:nvPr/>
        </p:nvSpPr>
        <p:spPr>
          <a:xfrm>
            <a:off x="277133" y="6070333"/>
            <a:ext cx="9171600" cy="666000"/>
          </a:xfrm>
          <a:prstGeom prst="rect">
            <a:avLst/>
          </a:prstGeom>
          <a:noFill/>
          <a:ln>
            <a:noFill/>
          </a:ln>
        </p:spPr>
        <p:txBody>
          <a:bodyPr spcFirstLastPara="1" wrap="square" lIns="121900" tIns="121900" rIns="121900" bIns="121900" anchor="ctr" anchorCtr="0">
            <a:noAutofit/>
          </a:bodyPr>
          <a:lstStyle/>
          <a:p>
            <a:pPr>
              <a:lnSpc>
                <a:spcPct val="150000"/>
              </a:lnSpc>
            </a:pPr>
            <a:r>
              <a:rPr lang="en" sz="2400" u="sng">
                <a:solidFill>
                  <a:srgbClr val="0000FF"/>
                </a:solidFill>
                <a:latin typeface="Cabin"/>
                <a:ea typeface="Cabin"/>
                <a:cs typeface="Cabin"/>
                <a:sym typeface="Cabin"/>
              </a:rPr>
              <a:t>http://beforeitstoolate.maryland.gov/opioid-intervention-teams</a:t>
            </a:r>
            <a:endParaRPr sz="2400"/>
          </a:p>
        </p:txBody>
      </p:sp>
      <p:sp>
        <p:nvSpPr>
          <p:cNvPr id="244" name="Google Shape;244;p37"/>
          <p:cNvSpPr txBox="1"/>
          <p:nvPr/>
        </p:nvSpPr>
        <p:spPr>
          <a:xfrm>
            <a:off x="6096000" y="1173333"/>
            <a:ext cx="5803600" cy="2372000"/>
          </a:xfrm>
          <a:prstGeom prst="rect">
            <a:avLst/>
          </a:prstGeom>
          <a:noFill/>
          <a:ln>
            <a:noFill/>
          </a:ln>
        </p:spPr>
        <p:txBody>
          <a:bodyPr spcFirstLastPara="1" wrap="square" lIns="91433" tIns="45700" rIns="91433" bIns="45700" anchor="t" anchorCtr="0">
            <a:noAutofit/>
          </a:bodyPr>
          <a:lstStyle/>
          <a:p>
            <a:pPr marL="287859" indent="-287859">
              <a:lnSpc>
                <a:spcPct val="150000"/>
              </a:lnSpc>
              <a:buClr>
                <a:srgbClr val="000000"/>
              </a:buClr>
              <a:buSzPts val="1800"/>
              <a:buFont typeface="Arial"/>
              <a:buChar char="•"/>
            </a:pPr>
            <a:r>
              <a:rPr lang="en" sz="2400" b="1"/>
              <a:t>Local Opioid Resource Website</a:t>
            </a:r>
            <a:endParaRPr sz="2400"/>
          </a:p>
          <a:p>
            <a:pPr marL="287859" indent="-287859">
              <a:lnSpc>
                <a:spcPct val="150000"/>
              </a:lnSpc>
              <a:spcBef>
                <a:spcPts val="1333"/>
              </a:spcBef>
              <a:buClr>
                <a:srgbClr val="000000"/>
              </a:buClr>
              <a:buSzPts val="1800"/>
              <a:buFont typeface="Arial"/>
              <a:buChar char="•"/>
            </a:pPr>
            <a:r>
              <a:rPr lang="en" sz="2400" b="1"/>
              <a:t>Community Response Plan</a:t>
            </a:r>
            <a:endParaRPr sz="2400" b="1"/>
          </a:p>
          <a:p>
            <a:pPr marL="287859" indent="-287859">
              <a:lnSpc>
                <a:spcPct val="150000"/>
              </a:lnSpc>
              <a:spcBef>
                <a:spcPts val="1333"/>
              </a:spcBef>
              <a:spcAft>
                <a:spcPts val="1333"/>
              </a:spcAft>
              <a:buClr>
                <a:srgbClr val="000000"/>
              </a:buClr>
              <a:buSzPts val="1800"/>
              <a:buFont typeface="Arial"/>
              <a:buChar char="•"/>
            </a:pPr>
            <a:r>
              <a:rPr lang="en" sz="2400" b="1"/>
              <a:t>OIT Leadership Contact Information</a:t>
            </a:r>
            <a:endParaRPr sz="2400"/>
          </a:p>
        </p:txBody>
      </p:sp>
    </p:spTree>
    <p:extLst>
      <p:ext uri="{BB962C8B-B14F-4D97-AF65-F5344CB8AC3E}">
        <p14:creationId xmlns:p14="http://schemas.microsoft.com/office/powerpoint/2010/main" val="267853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581191" y="702156"/>
            <a:ext cx="11029500" cy="1013700"/>
          </a:xfrm>
          <a:prstGeom prst="rect">
            <a:avLst/>
          </a:prstGeom>
          <a:noFill/>
          <a:ln>
            <a:noFill/>
          </a:ln>
        </p:spPr>
        <p:txBody>
          <a:bodyPr lIns="91425" tIns="91425" rIns="91425" bIns="91425" anchor="b" anchorCtr="0">
            <a:noAutofit/>
          </a:bodyPr>
          <a:lstStyle/>
          <a:p>
            <a:r>
              <a:rPr lang="en-US" b="1" dirty="0" smtClean="0">
                <a:latin typeface="Cabin" panose="020B0604020202020204" charset="0"/>
              </a:rPr>
              <a:t>Workforce Development as a Part of the Solution</a:t>
            </a:r>
            <a:endParaRPr lang="en-US" b="1" dirty="0">
              <a:latin typeface="Cabin" panose="020B0604020202020204" charset="0"/>
            </a:endParaRPr>
          </a:p>
        </p:txBody>
      </p:sp>
      <p:sp>
        <p:nvSpPr>
          <p:cNvPr id="231" name="Shape 231"/>
          <p:cNvSpPr txBox="1">
            <a:spLocks noGrp="1"/>
          </p:cNvSpPr>
          <p:nvPr>
            <p:ph type="sldNum" idx="12"/>
          </p:nvPr>
        </p:nvSpPr>
        <p:spPr>
          <a:xfrm>
            <a:off x="10558300" y="5956137"/>
            <a:ext cx="1052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11</a:t>
            </a:fld>
            <a:endParaRPr lang="en-US" sz="1400" b="0" i="0" u="none" strike="noStrike" cap="none">
              <a:solidFill>
                <a:srgbClr val="000000"/>
              </a:solidFill>
              <a:latin typeface="Arial"/>
              <a:ea typeface="Arial"/>
              <a:cs typeface="Arial"/>
              <a:sym typeface="Arial"/>
            </a:endParaRPr>
          </a:p>
        </p:txBody>
      </p:sp>
      <p:sp>
        <p:nvSpPr>
          <p:cNvPr id="4" name="Text Placeholder 2"/>
          <p:cNvSpPr txBox="1">
            <a:spLocks/>
          </p:cNvSpPr>
          <p:nvPr/>
        </p:nvSpPr>
        <p:spPr>
          <a:xfrm>
            <a:off x="279913" y="1956430"/>
            <a:ext cx="8133123" cy="41822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762000" indent="-457200">
              <a:spcAft>
                <a:spcPts val="2400"/>
              </a:spcAft>
              <a:buFont typeface="Wingdings" panose="05000000000000000000" pitchFamily="2" charset="2"/>
              <a:buChar char="v"/>
            </a:pPr>
            <a:r>
              <a:rPr lang="en-US" sz="2400" b="1" kern="0" dirty="0" smtClean="0">
                <a:solidFill>
                  <a:schemeClr val="accent1"/>
                </a:solidFill>
              </a:rPr>
              <a:t>Employment is Critical to Recovery</a:t>
            </a:r>
            <a:endParaRPr lang="en-US" sz="2000" kern="0" dirty="0" smtClean="0">
              <a:solidFill>
                <a:schemeClr val="accent1"/>
              </a:solidFill>
            </a:endParaRPr>
          </a:p>
          <a:p>
            <a:pPr marL="762000" indent="-457200">
              <a:spcAft>
                <a:spcPts val="2400"/>
              </a:spcAft>
              <a:buFont typeface="Wingdings" panose="05000000000000000000" pitchFamily="2" charset="2"/>
              <a:buChar char="v"/>
            </a:pPr>
            <a:r>
              <a:rPr lang="en-US" sz="2400" b="1" kern="0" dirty="0" smtClean="0">
                <a:solidFill>
                  <a:schemeClr val="accent1"/>
                </a:solidFill>
              </a:rPr>
              <a:t>New Occupational Sectors and Environments</a:t>
            </a:r>
            <a:r>
              <a:rPr lang="en-US" sz="2400" kern="0" dirty="0" smtClean="0">
                <a:solidFill>
                  <a:schemeClr val="accent1"/>
                </a:solidFill>
              </a:rPr>
              <a:t/>
            </a:r>
            <a:br>
              <a:rPr lang="en-US" sz="2400" kern="0" dirty="0" smtClean="0">
                <a:solidFill>
                  <a:schemeClr val="accent1"/>
                </a:solidFill>
              </a:rPr>
            </a:br>
            <a:r>
              <a:rPr lang="en-US" sz="2000" kern="0" dirty="0" smtClean="0">
                <a:solidFill>
                  <a:schemeClr val="accent1"/>
                </a:solidFill>
              </a:rPr>
              <a:t>Crisis support, peers/care coordinators, recovery coaches</a:t>
            </a:r>
          </a:p>
          <a:p>
            <a:pPr marL="762000" indent="-457200">
              <a:spcAft>
                <a:spcPts val="2400"/>
              </a:spcAft>
              <a:buFont typeface="Wingdings" panose="05000000000000000000" pitchFamily="2" charset="2"/>
              <a:buChar char="v"/>
            </a:pPr>
            <a:r>
              <a:rPr lang="en-US" sz="2400" b="1" kern="0" dirty="0" smtClean="0">
                <a:solidFill>
                  <a:schemeClr val="accent1"/>
                </a:solidFill>
              </a:rPr>
              <a:t>Addressing Misconceptions and Stigma</a:t>
            </a:r>
            <a:r>
              <a:rPr lang="en-US" sz="2400" kern="0" dirty="0" smtClean="0">
                <a:solidFill>
                  <a:schemeClr val="accent1"/>
                </a:solidFill>
              </a:rPr>
              <a:t/>
            </a:r>
            <a:br>
              <a:rPr lang="en-US" sz="2400" kern="0" dirty="0" smtClean="0">
                <a:solidFill>
                  <a:schemeClr val="accent1"/>
                </a:solidFill>
              </a:rPr>
            </a:br>
            <a:r>
              <a:rPr lang="en-US" sz="2000" kern="0" dirty="0" smtClean="0">
                <a:solidFill>
                  <a:schemeClr val="accent1"/>
                </a:solidFill>
              </a:rPr>
              <a:t>Recovery, treatment/relapse expectations, MAT, drug testing</a:t>
            </a:r>
          </a:p>
          <a:p>
            <a:pPr marL="762000" indent="-457200">
              <a:spcAft>
                <a:spcPts val="1200"/>
              </a:spcAft>
              <a:buFont typeface="Wingdings" panose="05000000000000000000" pitchFamily="2" charset="2"/>
              <a:buChar char="v"/>
            </a:pPr>
            <a:r>
              <a:rPr lang="en-US" sz="2400" b="1" kern="0" dirty="0" smtClean="0">
                <a:solidFill>
                  <a:schemeClr val="accent1"/>
                </a:solidFill>
              </a:rPr>
              <a:t>Protecting your employees and coworkers</a:t>
            </a:r>
            <a:r>
              <a:rPr lang="en-US" sz="2400" kern="0" dirty="0" smtClean="0">
                <a:solidFill>
                  <a:schemeClr val="accent1"/>
                </a:solidFill>
              </a:rPr>
              <a:t/>
            </a:r>
            <a:br>
              <a:rPr lang="en-US" sz="2400" kern="0" dirty="0" smtClean="0">
                <a:solidFill>
                  <a:schemeClr val="accent1"/>
                </a:solidFill>
              </a:rPr>
            </a:br>
            <a:r>
              <a:rPr lang="en-US" sz="2000" kern="0" dirty="0" smtClean="0">
                <a:solidFill>
                  <a:schemeClr val="accent1"/>
                </a:solidFill>
              </a:rPr>
              <a:t>Ensure that everyone you care about understands the risks of opioid use and the resources available if they need help</a:t>
            </a:r>
          </a:p>
          <a:p>
            <a:pPr marL="762000" indent="-457200">
              <a:spcAft>
                <a:spcPts val="1200"/>
              </a:spcAft>
              <a:buFont typeface="Wingdings" panose="05000000000000000000" pitchFamily="2" charset="2"/>
              <a:buChar char="v"/>
            </a:pPr>
            <a:endParaRPr lang="en-US" sz="2000" kern="0" dirty="0" smtClean="0">
              <a:solidFill>
                <a:schemeClr val="tx1"/>
              </a:solidFill>
            </a:endParaRPr>
          </a:p>
        </p:txBody>
      </p:sp>
      <p:grpSp>
        <p:nvGrpSpPr>
          <p:cNvPr id="9" name="Group 8"/>
          <p:cNvGrpSpPr/>
          <p:nvPr/>
        </p:nvGrpSpPr>
        <p:grpSpPr>
          <a:xfrm>
            <a:off x="8413035" y="1966227"/>
            <a:ext cx="3197657" cy="3674192"/>
            <a:chOff x="8413035" y="1966227"/>
            <a:chExt cx="3197657" cy="3674192"/>
          </a:xfrm>
        </p:grpSpPr>
        <p:pic>
          <p:nvPicPr>
            <p:cNvPr id="10" name="Picture 2" descr="The Maryland Crisis Hotline can direct individuals to resources and services to help with substance use disorders. Call the Hotline 1-800-422-0009" title="Maryland Crisis Ho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036" y="1966227"/>
              <a:ext cx="3197656" cy="3045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413035" y="4624756"/>
              <a:ext cx="3197655" cy="1015663"/>
            </a:xfrm>
            <a:prstGeom prst="rect">
              <a:avLst/>
            </a:prstGeom>
            <a:solidFill>
              <a:schemeClr val="bg1"/>
            </a:solidFill>
          </p:spPr>
          <p:txBody>
            <a:bodyPr wrap="square" rtlCol="0">
              <a:spAutoFit/>
            </a:bodyPr>
            <a:lstStyle/>
            <a:p>
              <a:pPr algn="ctr"/>
              <a:r>
                <a:rPr lang="en-US" sz="4000" b="1" dirty="0" smtClean="0">
                  <a:solidFill>
                    <a:srgbClr val="9E0000"/>
                  </a:solidFill>
                </a:rPr>
                <a:t>2-1-1</a:t>
              </a:r>
            </a:p>
            <a:p>
              <a:pPr algn="ctr"/>
              <a:r>
                <a:rPr lang="en-US" sz="2000" b="1" dirty="0">
                  <a:solidFill>
                    <a:srgbClr val="9E0000"/>
                  </a:solidFill>
                </a:rPr>
                <a:t>p</a:t>
              </a:r>
              <a:r>
                <a:rPr lang="en-US" sz="2000" b="1" dirty="0" smtClean="0">
                  <a:solidFill>
                    <a:srgbClr val="9E0000"/>
                  </a:solidFill>
                </a:rPr>
                <a:t>ress 1</a:t>
              </a:r>
              <a:endParaRPr lang="en-US" sz="2000" b="1" dirty="0">
                <a:solidFill>
                  <a:srgbClr val="9E0000"/>
                </a:solidFill>
              </a:endParaRPr>
            </a:p>
          </p:txBody>
        </p:sp>
      </p:grpSp>
    </p:spTree>
    <p:extLst>
      <p:ext uri="{BB962C8B-B14F-4D97-AF65-F5344CB8AC3E}">
        <p14:creationId xmlns:p14="http://schemas.microsoft.com/office/powerpoint/2010/main" val="370704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3763632"/>
            <a:ext cx="10993549" cy="1475012"/>
          </a:xfrm>
        </p:spPr>
        <p:txBody>
          <a:bodyPr/>
          <a:lstStyle/>
          <a:p>
            <a:r>
              <a:rPr lang="en-US" b="1" dirty="0" smtClean="0">
                <a:solidFill>
                  <a:schemeClr val="bg1"/>
                </a:solidFill>
              </a:rPr>
              <a:t>Questions? </a:t>
            </a:r>
            <a:endParaRPr lang="en-US" b="1" dirty="0">
              <a:solidFill>
                <a:schemeClr val="bg1"/>
              </a:solidFill>
            </a:endParaRPr>
          </a:p>
        </p:txBody>
      </p:sp>
      <p:sp>
        <p:nvSpPr>
          <p:cNvPr id="5" name="Rectangle 4"/>
          <p:cNvSpPr/>
          <p:nvPr/>
        </p:nvSpPr>
        <p:spPr>
          <a:xfrm>
            <a:off x="314491" y="636084"/>
            <a:ext cx="12182309" cy="2677656"/>
          </a:xfrm>
          <a:prstGeom prst="rect">
            <a:avLst/>
          </a:prstGeom>
        </p:spPr>
        <p:txBody>
          <a:bodyPr wrap="square">
            <a:spAutoFit/>
          </a:bodyPr>
          <a:lstStyle/>
          <a:p>
            <a:pPr>
              <a:lnSpc>
                <a:spcPct val="150000"/>
              </a:lnSpc>
            </a:pPr>
            <a:r>
              <a:rPr lang="en-US" sz="2400" b="1" dirty="0" smtClean="0">
                <a:latin typeface="Cabin" panose="020B0604020202020204" charset="0"/>
              </a:rPr>
              <a:t>Web: </a:t>
            </a:r>
            <a:r>
              <a:rPr lang="en-US" sz="2400" u="sng" dirty="0" smtClean="0">
                <a:solidFill>
                  <a:srgbClr val="0000FF"/>
                </a:solidFill>
                <a:latin typeface="Cabin" panose="020B0604020202020204" charset="0"/>
              </a:rPr>
              <a:t>BeforeItsTooLateMD.org</a:t>
            </a:r>
          </a:p>
          <a:p>
            <a:pPr>
              <a:lnSpc>
                <a:spcPct val="150000"/>
              </a:lnSpc>
            </a:pPr>
            <a:r>
              <a:rPr lang="en-US" sz="2400" b="1" dirty="0">
                <a:latin typeface="Cabin" panose="020B0604020202020204" charset="0"/>
              </a:rPr>
              <a:t>Local Resources: </a:t>
            </a:r>
            <a:r>
              <a:rPr lang="en-US" sz="2400" u="sng" dirty="0">
                <a:solidFill>
                  <a:srgbClr val="0000FF"/>
                </a:solidFill>
                <a:latin typeface="Cabin" panose="020B0604020202020204" charset="0"/>
              </a:rPr>
              <a:t>http://</a:t>
            </a:r>
            <a:r>
              <a:rPr lang="en-US" sz="2400" u="sng" dirty="0" smtClean="0">
                <a:solidFill>
                  <a:srgbClr val="0000FF"/>
                </a:solidFill>
                <a:latin typeface="Cabin" panose="020B0604020202020204" charset="0"/>
              </a:rPr>
              <a:t>beforeitstoolate.maryland.gov/opioid-intervention-teams</a:t>
            </a:r>
            <a:endParaRPr lang="en-US" sz="2400" u="sng" dirty="0">
              <a:solidFill>
                <a:srgbClr val="0000FF"/>
              </a:solidFill>
              <a:latin typeface="Cabin" panose="020B0604020202020204" charset="0"/>
            </a:endParaRPr>
          </a:p>
          <a:p>
            <a:pPr>
              <a:lnSpc>
                <a:spcPct val="150000"/>
              </a:lnSpc>
            </a:pPr>
            <a:r>
              <a:rPr lang="en-US" sz="2400" b="1" dirty="0" smtClean="0">
                <a:latin typeface="Cabin" panose="020B0604020202020204" charset="0"/>
              </a:rPr>
              <a:t>Facebook: </a:t>
            </a:r>
            <a:r>
              <a:rPr lang="en-US" sz="2400" u="sng" dirty="0" smtClean="0">
                <a:solidFill>
                  <a:srgbClr val="0000FF"/>
                </a:solidFill>
                <a:latin typeface="Cabin" panose="020B0604020202020204" charset="0"/>
              </a:rPr>
              <a:t>facebook.com/</a:t>
            </a:r>
            <a:r>
              <a:rPr lang="en-US" sz="2400" u="sng" dirty="0" err="1" smtClean="0">
                <a:solidFill>
                  <a:srgbClr val="0000FF"/>
                </a:solidFill>
                <a:latin typeface="Cabin" panose="020B0604020202020204" charset="0"/>
              </a:rPr>
              <a:t>BeforeItsTooLateMD</a:t>
            </a:r>
            <a:endParaRPr lang="en-US" sz="2400" u="sng" dirty="0" smtClean="0">
              <a:solidFill>
                <a:srgbClr val="0000FF"/>
              </a:solidFill>
              <a:latin typeface="Cabin" panose="020B0604020202020204" charset="0"/>
            </a:endParaRPr>
          </a:p>
          <a:p>
            <a:pPr>
              <a:lnSpc>
                <a:spcPct val="150000"/>
              </a:lnSpc>
            </a:pPr>
            <a:r>
              <a:rPr lang="en-US" sz="2400" b="1" dirty="0">
                <a:latin typeface="Cabin" panose="020B0604020202020204" charset="0"/>
              </a:rPr>
              <a:t>Twitter: </a:t>
            </a:r>
            <a:r>
              <a:rPr lang="en-US" sz="2400" dirty="0" smtClean="0">
                <a:solidFill>
                  <a:srgbClr val="0000FF"/>
                </a:solidFill>
                <a:latin typeface="Cabin" panose="020B0604020202020204" charset="0"/>
              </a:rPr>
              <a:t>@BeforeIts2Late</a:t>
            </a:r>
            <a:endParaRPr lang="en-US" sz="2400" u="sng" dirty="0">
              <a:solidFill>
                <a:srgbClr val="0000FF"/>
              </a:solidFill>
              <a:latin typeface="Cabin" panose="020B0604020202020204" charset="0"/>
            </a:endParaRPr>
          </a:p>
          <a:p>
            <a:pPr algn="ctr"/>
            <a:endParaRPr lang="en-US" sz="2400" u="sng" dirty="0">
              <a:solidFill>
                <a:srgbClr val="0000FF"/>
              </a:solidFill>
              <a:latin typeface="Cabin" panose="020B060402020202020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753" y="4323808"/>
            <a:ext cx="3073987" cy="1829671"/>
          </a:xfrm>
          <a:prstGeom prst="rect">
            <a:avLst/>
          </a:prstGeom>
        </p:spPr>
      </p:pic>
    </p:spTree>
    <p:extLst>
      <p:ext uri="{BB962C8B-B14F-4D97-AF65-F5344CB8AC3E}">
        <p14:creationId xmlns:p14="http://schemas.microsoft.com/office/powerpoint/2010/main" val="3971970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581191" y="1020429"/>
            <a:ext cx="10993549" cy="1475012"/>
          </a:xfrm>
          <a:prstGeom prst="rect">
            <a:avLst/>
          </a:prstGeom>
          <a:noFill/>
          <a:ln>
            <a:noFill/>
          </a:ln>
        </p:spPr>
        <p:txBody>
          <a:bodyPr lIns="91425" tIns="45700" rIns="91425" bIns="45700" anchor="b" anchorCtr="0">
            <a:noAutofit/>
          </a:bodyPr>
          <a:lstStyle/>
          <a:p>
            <a:pPr lvl="0">
              <a:buSzPct val="25000"/>
            </a:pPr>
            <a:r>
              <a:rPr lang="en-US" dirty="0"/>
              <a:t>Governor’s Workforce Development Board</a:t>
            </a:r>
            <a:endParaRPr lang="en-US" sz="3600" b="0" u="none" strike="noStrike" cap="none" dirty="0">
              <a:solidFill>
                <a:schemeClr val="accent1"/>
              </a:solidFill>
              <a:latin typeface="Cabin"/>
              <a:ea typeface="Cabin"/>
              <a:cs typeface="Cabin"/>
              <a:sym typeface="Cabin"/>
            </a:endParaRPr>
          </a:p>
        </p:txBody>
      </p:sp>
      <p:sp>
        <p:nvSpPr>
          <p:cNvPr id="173" name="Shape 173"/>
          <p:cNvSpPr txBox="1">
            <a:spLocks noGrp="1"/>
          </p:cNvSpPr>
          <p:nvPr>
            <p:ph type="subTitle" idx="1"/>
          </p:nvPr>
        </p:nvSpPr>
        <p:spPr>
          <a:xfrm>
            <a:off x="581193" y="2495443"/>
            <a:ext cx="10993545" cy="5903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Noto Sans"/>
              <a:buNone/>
            </a:pPr>
            <a:r>
              <a:rPr lang="en-US" dirty="0" smtClean="0"/>
              <a:t>DECEMBER 12</a:t>
            </a:r>
            <a:r>
              <a:rPr lang="en-US" sz="1600" b="0" i="0" u="none" strike="noStrike" cap="none" dirty="0" smtClean="0">
                <a:solidFill>
                  <a:schemeClr val="accent2"/>
                </a:solidFill>
                <a:latin typeface="Cabin"/>
                <a:ea typeface="Cabin"/>
                <a:cs typeface="Cabin"/>
                <a:sym typeface="Cabin"/>
              </a:rPr>
              <a:t>, 2018</a:t>
            </a:r>
            <a:endParaRPr lang="en-US" sz="1600" b="0" i="0" u="none" strike="noStrike" cap="none" dirty="0">
              <a:solidFill>
                <a:schemeClr val="accent2"/>
              </a:solidFill>
              <a:latin typeface="Cabin"/>
              <a:ea typeface="Cabin"/>
              <a:cs typeface="Cabin"/>
              <a:sym typeface="Cabin"/>
            </a:endParaRPr>
          </a:p>
        </p:txBody>
      </p:sp>
      <p:pic>
        <p:nvPicPr>
          <p:cNvPr id="174" name="Shape 174" descr="C:\Users\AGuarino\Downloads\image002.png"/>
          <p:cNvPicPr preferRelativeResize="0"/>
          <p:nvPr/>
        </p:nvPicPr>
        <p:blipFill rotWithShape="1">
          <a:blip r:embed="rId3">
            <a:alphaModFix/>
          </a:blip>
          <a:srcRect/>
          <a:stretch/>
        </p:blipFill>
        <p:spPr>
          <a:xfrm>
            <a:off x="10505996" y="787117"/>
            <a:ext cx="1068704" cy="1105005"/>
          </a:xfrm>
          <a:prstGeom prst="rect">
            <a:avLst/>
          </a:prstGeom>
          <a:noFill/>
          <a:ln>
            <a:noFill/>
          </a:ln>
        </p:spPr>
      </p:pic>
      <p:sp>
        <p:nvSpPr>
          <p:cNvPr id="175" name="Shape 175"/>
          <p:cNvSpPr txBox="1">
            <a:spLocks noGrp="1"/>
          </p:cNvSpPr>
          <p:nvPr>
            <p:ph type="sldNum" idx="12"/>
          </p:nvPr>
        </p:nvSpPr>
        <p:spPr>
          <a:xfrm>
            <a:off x="10558300" y="5956137"/>
            <a:ext cx="1016400"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13</a:t>
            </a:fld>
            <a:endParaRPr lang="en-US"/>
          </a:p>
        </p:txBody>
      </p:sp>
      <p:sp>
        <p:nvSpPr>
          <p:cNvPr id="176" name="Shape 176"/>
          <p:cNvSpPr txBox="1"/>
          <p:nvPr/>
        </p:nvSpPr>
        <p:spPr>
          <a:xfrm>
            <a:off x="684475" y="3319075"/>
            <a:ext cx="10890300" cy="1981499"/>
          </a:xfrm>
          <a:prstGeom prst="rect">
            <a:avLst/>
          </a:prstGeom>
          <a:noFill/>
          <a:ln>
            <a:noFill/>
          </a:ln>
        </p:spPr>
        <p:txBody>
          <a:bodyPr lIns="91425" tIns="91425" rIns="91425" bIns="91425" anchor="t" anchorCtr="0">
            <a:noAutofit/>
          </a:bodyPr>
          <a:lstStyle/>
          <a:p>
            <a:pPr>
              <a:buClr>
                <a:srgbClr val="FFFFFF"/>
              </a:buClr>
              <a:buSzPct val="25000"/>
              <a:buFont typeface="Cabin"/>
              <a:buNone/>
            </a:pPr>
            <a:endParaRPr lang="en-US" b="1" kern="0" dirty="0">
              <a:solidFill>
                <a:srgbClr val="FFFFFF"/>
              </a:solidFill>
              <a:latin typeface="Cabin"/>
              <a:ea typeface="Cabin"/>
              <a:cs typeface="Cabin"/>
              <a:sym typeface="Cabin"/>
            </a:endParaRPr>
          </a:p>
          <a:p>
            <a:pPr>
              <a:buClr>
                <a:srgbClr val="FFFFFF"/>
              </a:buClr>
              <a:buSzPct val="25000"/>
              <a:buFont typeface="Cabin"/>
              <a:buNone/>
            </a:pPr>
            <a:r>
              <a:rPr lang="en-US" b="1" kern="0" dirty="0" smtClean="0">
                <a:solidFill>
                  <a:srgbClr val="FFFFFF"/>
                </a:solidFill>
                <a:latin typeface="Cabin"/>
                <a:ea typeface="Cabin"/>
                <a:cs typeface="Cabin"/>
                <a:sym typeface="Cabin"/>
              </a:rPr>
              <a:t>Speaker:</a:t>
            </a:r>
          </a:p>
          <a:p>
            <a:pPr>
              <a:buClr>
                <a:srgbClr val="FFFFFF"/>
              </a:buClr>
              <a:buSzPct val="25000"/>
              <a:buFont typeface="Cabin"/>
              <a:buNone/>
            </a:pPr>
            <a:endParaRPr lang="en-US" b="1" kern="0" dirty="0">
              <a:solidFill>
                <a:srgbClr val="FFFFFF"/>
              </a:solidFill>
              <a:latin typeface="Cabin"/>
              <a:ea typeface="Cabin"/>
              <a:cs typeface="Cabin"/>
              <a:sym typeface="Cabin"/>
            </a:endParaRPr>
          </a:p>
          <a:p>
            <a:pPr>
              <a:buClr>
                <a:srgbClr val="FFFFFF"/>
              </a:buClr>
              <a:buSzPct val="25000"/>
              <a:buFont typeface="Cabin"/>
              <a:buNone/>
            </a:pPr>
            <a:r>
              <a:rPr lang="en-US" b="1" kern="0" dirty="0">
                <a:solidFill>
                  <a:srgbClr val="FFFFFF"/>
                </a:solidFill>
                <a:latin typeface="Cabin"/>
                <a:ea typeface="Cabin"/>
                <a:cs typeface="Cabin"/>
                <a:sym typeface="Cabin"/>
              </a:rPr>
              <a:t>Erin Roth </a:t>
            </a:r>
          </a:p>
          <a:p>
            <a:pPr>
              <a:buClr>
                <a:srgbClr val="FFFFFF"/>
              </a:buClr>
              <a:buSzPct val="25000"/>
              <a:buFont typeface="Cabin"/>
              <a:buNone/>
            </a:pPr>
            <a:r>
              <a:rPr lang="en-US" b="1" kern="0" dirty="0">
                <a:solidFill>
                  <a:srgbClr val="FFFFFF"/>
                </a:solidFill>
                <a:latin typeface="Cabin"/>
                <a:ea typeface="Cabin"/>
                <a:cs typeface="Cabin"/>
                <a:sym typeface="Cabin"/>
              </a:rPr>
              <a:t>Acting Deputy Assistant Secretary</a:t>
            </a:r>
          </a:p>
          <a:p>
            <a:pPr>
              <a:buClr>
                <a:srgbClr val="FFFFFF"/>
              </a:buClr>
              <a:buSzPct val="25000"/>
              <a:buFont typeface="Cabin"/>
              <a:buNone/>
            </a:pPr>
            <a:r>
              <a:rPr lang="en-US" b="1" kern="0" dirty="0">
                <a:solidFill>
                  <a:srgbClr val="FFFFFF"/>
                </a:solidFill>
                <a:latin typeface="Cabin"/>
                <a:ea typeface="Cabin"/>
                <a:cs typeface="Cabin"/>
                <a:sym typeface="Cabin"/>
              </a:rPr>
              <a:t>Division of Workforce Development and Adult Learning</a:t>
            </a:r>
          </a:p>
          <a:p>
            <a:pPr>
              <a:buClr>
                <a:srgbClr val="FFFFFF"/>
              </a:buClr>
              <a:buSzPct val="25000"/>
              <a:buFont typeface="Cabin"/>
              <a:buNone/>
            </a:pPr>
            <a:r>
              <a:rPr lang="en-US" b="1" kern="0" dirty="0">
                <a:solidFill>
                  <a:srgbClr val="FFFFFF"/>
                </a:solidFill>
                <a:latin typeface="Cabin"/>
                <a:ea typeface="Cabin"/>
                <a:cs typeface="Cabin"/>
                <a:sym typeface="Cabin"/>
              </a:rPr>
              <a:t>Maryland Department of Labor, Licensing and Regulation </a:t>
            </a:r>
          </a:p>
        </p:txBody>
      </p:sp>
      <p:sp>
        <p:nvSpPr>
          <p:cNvPr id="2" name="Rectangle 1"/>
          <p:cNvSpPr/>
          <p:nvPr/>
        </p:nvSpPr>
        <p:spPr>
          <a:xfrm>
            <a:off x="5978820" y="3275112"/>
            <a:ext cx="234360" cy="307777"/>
          </a:xfrm>
          <a:prstGeom prst="rect">
            <a:avLst/>
          </a:prstGeom>
        </p:spPr>
        <p:txBody>
          <a:bodyPr wrap="none">
            <a:spAutoFit/>
          </a:bodyPr>
          <a:lstStyle/>
          <a:p>
            <a:r>
              <a:rPr lang="en-US" sz="1400" kern="0" dirty="0">
                <a:solidFill>
                  <a:srgbClr val="000000"/>
                </a:solidFill>
                <a:cs typeface="Arial"/>
                <a:sym typeface="Arial"/>
              </a:rPr>
              <a:t> </a:t>
            </a:r>
          </a:p>
        </p:txBody>
      </p:sp>
    </p:spTree>
    <p:extLst>
      <p:ext uri="{BB962C8B-B14F-4D97-AF65-F5344CB8AC3E}">
        <p14:creationId xmlns:p14="http://schemas.microsoft.com/office/powerpoint/2010/main" val="3655274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581191" y="702156"/>
            <a:ext cx="11029500" cy="1013700"/>
          </a:xfrm>
          <a:prstGeom prst="rect">
            <a:avLst/>
          </a:prstGeom>
          <a:noFill/>
          <a:ln>
            <a:noFill/>
          </a:ln>
        </p:spPr>
        <p:txBody>
          <a:bodyPr lIns="91425" tIns="91425" rIns="91425" bIns="91425" anchor="b" anchorCtr="0">
            <a:noAutofit/>
          </a:bodyPr>
          <a:lstStyle/>
          <a:p>
            <a:r>
              <a:rPr lang="en-US" b="1" dirty="0" smtClean="0">
                <a:latin typeface="Cabin" panose="020B0604020202020204" charset="0"/>
              </a:rPr>
              <a:t>Workforce Development as a Part of the Solution</a:t>
            </a:r>
            <a:endParaRPr lang="en-US" b="1" dirty="0">
              <a:latin typeface="Cabin" panose="020B0604020202020204" charset="0"/>
            </a:endParaRPr>
          </a:p>
        </p:txBody>
      </p:sp>
      <p:sp>
        <p:nvSpPr>
          <p:cNvPr id="231" name="Shape 231"/>
          <p:cNvSpPr txBox="1">
            <a:spLocks noGrp="1"/>
          </p:cNvSpPr>
          <p:nvPr>
            <p:ph type="sldNum" idx="12"/>
          </p:nvPr>
        </p:nvSpPr>
        <p:spPr>
          <a:xfrm>
            <a:off x="10558300" y="5956137"/>
            <a:ext cx="1052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14</a:t>
            </a:fld>
            <a:endParaRPr lang="en-US"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3224463" y="1999312"/>
            <a:ext cx="5101390" cy="4404300"/>
          </a:xfrm>
          <a:prstGeom prst="rect">
            <a:avLst/>
          </a:prstGeom>
        </p:spPr>
      </p:pic>
    </p:spTree>
    <p:extLst>
      <p:ext uri="{BB962C8B-B14F-4D97-AF65-F5344CB8AC3E}">
        <p14:creationId xmlns:p14="http://schemas.microsoft.com/office/powerpoint/2010/main" val="41904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581191" y="702156"/>
            <a:ext cx="11029500" cy="1013700"/>
          </a:xfrm>
          <a:prstGeom prst="rect">
            <a:avLst/>
          </a:prstGeom>
          <a:noFill/>
          <a:ln>
            <a:noFill/>
          </a:ln>
        </p:spPr>
        <p:txBody>
          <a:bodyPr lIns="91425" tIns="91425" rIns="91425" bIns="91425" anchor="b" anchorCtr="0">
            <a:noAutofit/>
          </a:bodyPr>
          <a:lstStyle/>
          <a:p>
            <a:r>
              <a:rPr lang="en-US" b="1" dirty="0" smtClean="0">
                <a:latin typeface="Cabin" panose="020B0604020202020204" charset="0"/>
              </a:rPr>
              <a:t>Workforce Development as a Part of the Solution</a:t>
            </a:r>
            <a:endParaRPr lang="en-US" b="1" dirty="0">
              <a:latin typeface="Cabin" panose="020B0604020202020204" charset="0"/>
            </a:endParaRPr>
          </a:p>
        </p:txBody>
      </p:sp>
      <p:sp>
        <p:nvSpPr>
          <p:cNvPr id="231" name="Shape 231"/>
          <p:cNvSpPr txBox="1">
            <a:spLocks noGrp="1"/>
          </p:cNvSpPr>
          <p:nvPr>
            <p:ph type="sldNum" idx="12"/>
          </p:nvPr>
        </p:nvSpPr>
        <p:spPr>
          <a:xfrm>
            <a:off x="10558300" y="5956137"/>
            <a:ext cx="1052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15</a:t>
            </a:fld>
            <a:endParaRPr lang="en-US" sz="1400" b="0" i="0" u="none" strike="noStrike" cap="none">
              <a:solidFill>
                <a:srgbClr val="000000"/>
              </a:solidFill>
              <a:latin typeface="Arial"/>
              <a:ea typeface="Arial"/>
              <a:cs typeface="Arial"/>
              <a:sym typeface="Arial"/>
            </a:endParaRPr>
          </a:p>
        </p:txBody>
      </p:sp>
      <p:sp>
        <p:nvSpPr>
          <p:cNvPr id="5" name="Text Placeholder 2"/>
          <p:cNvSpPr txBox="1">
            <a:spLocks/>
          </p:cNvSpPr>
          <p:nvPr/>
        </p:nvSpPr>
        <p:spPr>
          <a:xfrm>
            <a:off x="1070811" y="2209093"/>
            <a:ext cx="9772605" cy="26276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762000" indent="-457200">
              <a:spcAft>
                <a:spcPts val="2400"/>
              </a:spcAft>
              <a:buFont typeface="Wingdings" panose="05000000000000000000" pitchFamily="2" charset="2"/>
              <a:buChar char="v"/>
            </a:pPr>
            <a:r>
              <a:rPr lang="en-US" sz="2800" b="1" kern="0" dirty="0" smtClean="0">
                <a:solidFill>
                  <a:schemeClr val="accent1"/>
                </a:solidFill>
              </a:rPr>
              <a:t>DLLR secured two federal grants</a:t>
            </a:r>
          </a:p>
          <a:p>
            <a:pPr marL="1219200" lvl="1" indent="-457200">
              <a:spcAft>
                <a:spcPts val="2400"/>
              </a:spcAft>
              <a:buFont typeface="Wingdings" panose="05000000000000000000" pitchFamily="2" charset="2"/>
              <a:buChar char="ü"/>
            </a:pPr>
            <a:r>
              <a:rPr lang="en-US" sz="2800" b="1" kern="0" dirty="0" smtClean="0">
                <a:solidFill>
                  <a:schemeClr val="accent1"/>
                </a:solidFill>
              </a:rPr>
              <a:t>$1.9M from USDOL - Employment and Training Administration</a:t>
            </a:r>
          </a:p>
          <a:p>
            <a:pPr marL="1219200" lvl="1" indent="-457200">
              <a:spcAft>
                <a:spcPts val="2400"/>
              </a:spcAft>
              <a:buFont typeface="Wingdings" panose="05000000000000000000" pitchFamily="2" charset="2"/>
              <a:buChar char="ü"/>
            </a:pPr>
            <a:r>
              <a:rPr lang="en-US" sz="2800" b="1" kern="0" dirty="0" smtClean="0">
                <a:solidFill>
                  <a:schemeClr val="accent1"/>
                </a:solidFill>
              </a:rPr>
              <a:t>$650K from USDOL - Women’s Bureau</a:t>
            </a:r>
          </a:p>
          <a:p>
            <a:pPr marL="762000" indent="-457200">
              <a:spcAft>
                <a:spcPts val="2400"/>
              </a:spcAft>
              <a:buFont typeface="Wingdings" panose="05000000000000000000" pitchFamily="2" charset="2"/>
              <a:buChar char="v"/>
            </a:pPr>
            <a:endParaRPr lang="en-US" sz="2800" b="1" kern="0" dirty="0" smtClean="0">
              <a:solidFill>
                <a:schemeClr val="accent1"/>
              </a:solidFill>
            </a:endParaRPr>
          </a:p>
          <a:p>
            <a:pPr marL="762000" indent="-457200">
              <a:spcAft>
                <a:spcPts val="2400"/>
              </a:spcAft>
              <a:buFont typeface="Wingdings" panose="05000000000000000000" pitchFamily="2" charset="2"/>
              <a:buChar char="v"/>
            </a:pPr>
            <a:endParaRPr lang="en-US" sz="2800" kern="0" dirty="0" smtClean="0">
              <a:solidFill>
                <a:schemeClr val="accent1"/>
              </a:solidFill>
            </a:endParaRPr>
          </a:p>
          <a:p>
            <a:pPr marL="304800">
              <a:spcAft>
                <a:spcPts val="1200"/>
              </a:spcAft>
            </a:pPr>
            <a:endParaRPr lang="en-US" sz="4000" kern="0" dirty="0" smtClean="0">
              <a:solidFill>
                <a:schemeClr val="tx1"/>
              </a:solidFill>
            </a:endParaRPr>
          </a:p>
        </p:txBody>
      </p:sp>
    </p:spTree>
    <p:extLst>
      <p:ext uri="{BB962C8B-B14F-4D97-AF65-F5344CB8AC3E}">
        <p14:creationId xmlns:p14="http://schemas.microsoft.com/office/powerpoint/2010/main" val="909844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581191" y="702156"/>
            <a:ext cx="11029500" cy="1013700"/>
          </a:xfrm>
          <a:prstGeom prst="rect">
            <a:avLst/>
          </a:prstGeom>
          <a:noFill/>
          <a:ln>
            <a:noFill/>
          </a:ln>
        </p:spPr>
        <p:txBody>
          <a:bodyPr lIns="91425" tIns="91425" rIns="91425" bIns="91425" anchor="b" anchorCtr="0">
            <a:noAutofit/>
          </a:bodyPr>
          <a:lstStyle/>
          <a:p>
            <a:r>
              <a:rPr lang="en-US" b="1" dirty="0" smtClean="0">
                <a:latin typeface="Cabin" panose="020B0604020202020204" charset="0"/>
              </a:rPr>
              <a:t>Workforce Development as a Part of the Solution</a:t>
            </a:r>
            <a:endParaRPr lang="en-US" b="1" dirty="0">
              <a:latin typeface="Cabin" panose="020B0604020202020204" charset="0"/>
            </a:endParaRPr>
          </a:p>
        </p:txBody>
      </p:sp>
      <p:sp>
        <p:nvSpPr>
          <p:cNvPr id="231" name="Shape 231"/>
          <p:cNvSpPr txBox="1">
            <a:spLocks noGrp="1"/>
          </p:cNvSpPr>
          <p:nvPr>
            <p:ph type="sldNum" idx="12"/>
          </p:nvPr>
        </p:nvSpPr>
        <p:spPr>
          <a:xfrm>
            <a:off x="10558300" y="5956137"/>
            <a:ext cx="1052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16</a:t>
            </a:fld>
            <a:endParaRPr lang="en-US" sz="1400" b="0" i="0" u="none" strike="noStrike" cap="none">
              <a:solidFill>
                <a:srgbClr val="000000"/>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595914782"/>
              </p:ext>
            </p:extLst>
          </p:nvPr>
        </p:nvGraphicFramePr>
        <p:xfrm>
          <a:off x="462116" y="1961149"/>
          <a:ext cx="11267767" cy="4410154"/>
        </p:xfrm>
        <a:graphic>
          <a:graphicData uri="http://schemas.openxmlformats.org/drawingml/2006/table">
            <a:tbl>
              <a:tblPr firstRow="1" bandRow="1">
                <a:tableStyleId>{5C22544A-7EE6-4342-B048-85BDC9FD1C3A}</a:tableStyleId>
              </a:tblPr>
              <a:tblGrid>
                <a:gridCol w="5579821">
                  <a:extLst>
                    <a:ext uri="{9D8B030D-6E8A-4147-A177-3AD203B41FA5}">
                      <a16:colId xmlns:a16="http://schemas.microsoft.com/office/drawing/2014/main" val="3878277036"/>
                    </a:ext>
                  </a:extLst>
                </a:gridCol>
                <a:gridCol w="5687946">
                  <a:extLst>
                    <a:ext uri="{9D8B030D-6E8A-4147-A177-3AD203B41FA5}">
                      <a16:colId xmlns:a16="http://schemas.microsoft.com/office/drawing/2014/main" val="2741752852"/>
                    </a:ext>
                  </a:extLst>
                </a:gridCol>
              </a:tblGrid>
              <a:tr h="285547">
                <a:tc>
                  <a:txBody>
                    <a:bodyPr/>
                    <a:lstStyle/>
                    <a:p>
                      <a:pPr algn="ctr"/>
                      <a:r>
                        <a:rPr lang="en-US" sz="2000" dirty="0" smtClean="0"/>
                        <a:t>USDOL – ETA ($1.9M)</a:t>
                      </a:r>
                      <a:endParaRPr lang="en-US" sz="2000" dirty="0"/>
                    </a:p>
                  </a:txBody>
                  <a:tcPr/>
                </a:tc>
                <a:tc>
                  <a:txBody>
                    <a:bodyPr/>
                    <a:lstStyle/>
                    <a:p>
                      <a:pPr algn="ctr"/>
                      <a:r>
                        <a:rPr lang="en-US" sz="2000" dirty="0" smtClean="0"/>
                        <a:t>USDOL</a:t>
                      </a:r>
                      <a:r>
                        <a:rPr lang="en-US" sz="2000" baseline="0" dirty="0" smtClean="0"/>
                        <a:t> – Women’s Bureau ($650k)</a:t>
                      </a:r>
                      <a:endParaRPr lang="en-US" sz="2000" dirty="0"/>
                    </a:p>
                  </a:txBody>
                  <a:tcPr/>
                </a:tc>
                <a:extLst>
                  <a:ext uri="{0D108BD9-81ED-4DB2-BD59-A6C34878D82A}">
                    <a16:rowId xmlns:a16="http://schemas.microsoft.com/office/drawing/2014/main" val="4106720426"/>
                  </a:ext>
                </a:extLst>
              </a:tr>
              <a:tr h="4013914">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smtClean="0">
                          <a:solidFill>
                            <a:schemeClr val="tx1"/>
                          </a:solidFill>
                          <a:effectLst/>
                          <a:latin typeface="+mn-lt"/>
                          <a:ea typeface="+mn-ea"/>
                          <a:cs typeface="+mn-cs"/>
                        </a:rPr>
                        <a:t>Resources</a:t>
                      </a:r>
                      <a:r>
                        <a:rPr lang="en-US" sz="1800" kern="1200" baseline="0" dirty="0" smtClean="0">
                          <a:solidFill>
                            <a:schemeClr val="tx1"/>
                          </a:solidFill>
                          <a:effectLst/>
                          <a:latin typeface="+mn-lt"/>
                          <a:ea typeface="+mn-ea"/>
                          <a:cs typeface="+mn-cs"/>
                        </a:rPr>
                        <a:t> for American Job Centers</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Anne Arundel </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Baltimore City</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Baltimore County</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Frederick </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Mid Maryland</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Susquehanna </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Upper Shore</a:t>
                      </a:r>
                    </a:p>
                    <a:p>
                      <a:pPr marL="879750" lvl="2" indent="-285750">
                        <a:spcBef>
                          <a:spcPts val="0"/>
                        </a:spcBef>
                        <a:spcAft>
                          <a:spcPts val="0"/>
                        </a:spcAft>
                        <a:buFont typeface="Wingdings" panose="05000000000000000000" pitchFamily="2" charset="2"/>
                        <a:buChar char="Ø"/>
                      </a:pPr>
                      <a:r>
                        <a:rPr lang="en-US" sz="1800" dirty="0" smtClean="0">
                          <a:solidFill>
                            <a:schemeClr val="dk1"/>
                          </a:solidFill>
                          <a:sym typeface="Arial"/>
                        </a:rPr>
                        <a:t>Western Maryland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baseline="0" dirty="0" smtClean="0">
                          <a:solidFill>
                            <a:schemeClr val="tx1"/>
                          </a:solidFill>
                          <a:effectLst/>
                          <a:latin typeface="+mn-lt"/>
                          <a:ea typeface="+mn-ea"/>
                          <a:cs typeface="+mn-cs"/>
                        </a:rPr>
                        <a:t>Opioid Workforce Innovation Fund </a:t>
                      </a:r>
                    </a:p>
                    <a:p>
                      <a:pPr marL="879750" lvl="2" indent="-285750">
                        <a:spcBef>
                          <a:spcPts val="600"/>
                        </a:spcBef>
                        <a:spcAft>
                          <a:spcPts val="600"/>
                        </a:spcAft>
                        <a:buFont typeface="Wingdings" panose="05000000000000000000" pitchFamily="2" charset="2"/>
                        <a:buChar char="Ø"/>
                      </a:pPr>
                      <a:r>
                        <a:rPr lang="en-US" sz="1800" dirty="0" smtClean="0">
                          <a:solidFill>
                            <a:schemeClr val="dk1"/>
                          </a:solidFill>
                          <a:sym typeface="Arial"/>
                        </a:rPr>
                        <a:t>Smaller Grant Awards</a:t>
                      </a:r>
                      <a:endParaRPr lang="en-US" sz="1800" dirty="0"/>
                    </a:p>
                  </a:txBody>
                  <a:tcPr/>
                </a:tc>
                <a:tc>
                  <a:txBody>
                    <a:bodyPr/>
                    <a:lstStyle/>
                    <a:p>
                      <a:pPr marL="285750" indent="-285750">
                        <a:spcBef>
                          <a:spcPts val="600"/>
                        </a:spcBef>
                        <a:spcAft>
                          <a:spcPts val="600"/>
                        </a:spcAft>
                        <a:buFont typeface="Arial" panose="020B0604020202020204" pitchFamily="34" charset="0"/>
                        <a:buChar char="•"/>
                      </a:pPr>
                      <a:r>
                        <a:rPr lang="en-US" sz="1800" b="0" i="0" u="none" strike="noStrike" cap="none" dirty="0" smtClean="0">
                          <a:solidFill>
                            <a:schemeClr val="dk1"/>
                          </a:solidFill>
                          <a:effectLst/>
                          <a:latin typeface="+mn-lt"/>
                          <a:ea typeface="+mn-ea"/>
                          <a:cs typeface="+mn-cs"/>
                          <a:sym typeface="Arial"/>
                        </a:rPr>
                        <a:t>Pilot Pre-Apprenticeship </a:t>
                      </a:r>
                      <a:r>
                        <a:rPr lang="en-US" sz="1800" b="0" i="0" u="none" strike="noStrike" cap="none" baseline="0" dirty="0" smtClean="0">
                          <a:solidFill>
                            <a:schemeClr val="dk1"/>
                          </a:solidFill>
                          <a:effectLst/>
                          <a:latin typeface="+mn-lt"/>
                          <a:ea typeface="+mn-ea"/>
                          <a:cs typeface="+mn-cs"/>
                          <a:sym typeface="Arial"/>
                        </a:rPr>
                        <a:t>at Maryland Correctional Institute for Women</a:t>
                      </a:r>
                    </a:p>
                    <a:p>
                      <a:pPr marL="285750" indent="-285750">
                        <a:spcBef>
                          <a:spcPts val="600"/>
                        </a:spcBef>
                        <a:spcAft>
                          <a:spcPts val="600"/>
                        </a:spcAft>
                        <a:buFont typeface="Arial" panose="020B0604020202020204" pitchFamily="34" charset="0"/>
                        <a:buChar char="•"/>
                      </a:pPr>
                      <a:r>
                        <a:rPr lang="en-US" sz="1800" b="0" i="0" u="none" strike="noStrike" cap="none" baseline="0" dirty="0" smtClean="0">
                          <a:solidFill>
                            <a:schemeClr val="dk1"/>
                          </a:solidFill>
                          <a:effectLst/>
                          <a:latin typeface="+mn-lt"/>
                          <a:ea typeface="+mn-ea"/>
                          <a:cs typeface="+mn-cs"/>
                          <a:sym typeface="Arial"/>
                        </a:rPr>
                        <a:t>Opioid Workforce Innovation Fund – Women </a:t>
                      </a:r>
                    </a:p>
                    <a:p>
                      <a:pPr marL="879750" lvl="2" indent="-285750">
                        <a:spcBef>
                          <a:spcPts val="600"/>
                        </a:spcBef>
                        <a:spcAft>
                          <a:spcPts val="600"/>
                        </a:spcAft>
                        <a:buFont typeface="Wingdings" panose="05000000000000000000" pitchFamily="2" charset="2"/>
                        <a:buChar char="Ø"/>
                      </a:pPr>
                      <a:r>
                        <a:rPr lang="en-US" sz="1800" dirty="0" smtClean="0">
                          <a:solidFill>
                            <a:schemeClr val="dk1"/>
                          </a:solidFill>
                          <a:sym typeface="Arial"/>
                        </a:rPr>
                        <a:t>RFP</a:t>
                      </a:r>
                      <a:r>
                        <a:rPr lang="en-US" sz="1800" baseline="0" dirty="0" smtClean="0">
                          <a:solidFill>
                            <a:schemeClr val="dk1"/>
                          </a:solidFill>
                          <a:sym typeface="Arial"/>
                        </a:rPr>
                        <a:t> process</a:t>
                      </a:r>
                    </a:p>
                    <a:p>
                      <a:pPr marL="879750" lvl="2" indent="-285750">
                        <a:spcBef>
                          <a:spcPts val="600"/>
                        </a:spcBef>
                        <a:spcAft>
                          <a:spcPts val="600"/>
                        </a:spcAft>
                        <a:buFont typeface="Wingdings" panose="05000000000000000000" pitchFamily="2" charset="2"/>
                        <a:buChar char="Ø"/>
                      </a:pPr>
                      <a:r>
                        <a:rPr lang="en-US" sz="1800" baseline="0" dirty="0" smtClean="0">
                          <a:solidFill>
                            <a:schemeClr val="dk1"/>
                          </a:solidFill>
                          <a:sym typeface="Arial"/>
                        </a:rPr>
                        <a:t>Larger Awards </a:t>
                      </a:r>
                      <a:endParaRPr lang="en-US" sz="1800" dirty="0" smtClean="0">
                        <a:solidFill>
                          <a:schemeClr val="dk1"/>
                        </a:solidFill>
                        <a:sym typeface="Arial"/>
                      </a:endParaRPr>
                    </a:p>
                    <a:p>
                      <a:pPr marL="285750" indent="-285750">
                        <a:spcBef>
                          <a:spcPts val="600"/>
                        </a:spcBef>
                        <a:spcAft>
                          <a:spcPts val="600"/>
                        </a:spcAft>
                        <a:buFont typeface="Arial" panose="020B0604020202020204" pitchFamily="34" charset="0"/>
                        <a:buChar char="•"/>
                      </a:pPr>
                      <a:endParaRPr lang="en-US" sz="1600" b="0" i="0" u="none" strike="noStrike" cap="none" baseline="0" dirty="0" smtClean="0">
                        <a:solidFill>
                          <a:schemeClr val="dk1"/>
                        </a:solidFill>
                        <a:effectLst/>
                        <a:latin typeface="+mn-lt"/>
                        <a:ea typeface="+mn-ea"/>
                        <a:cs typeface="+mn-cs"/>
                        <a:sym typeface="Arial"/>
                      </a:endParaRPr>
                    </a:p>
                    <a:p>
                      <a:pPr marL="285750" indent="-285750">
                        <a:spcBef>
                          <a:spcPts val="600"/>
                        </a:spcBef>
                        <a:spcAft>
                          <a:spcPts val="600"/>
                        </a:spcAft>
                        <a:buFont typeface="Arial" panose="020B0604020202020204" pitchFamily="34" charset="0"/>
                        <a:buChar char="•"/>
                      </a:pPr>
                      <a:endParaRPr lang="en-US" sz="1600" b="0" i="0" u="none" strike="noStrike" cap="none" baseline="0" dirty="0" smtClean="0">
                        <a:solidFill>
                          <a:schemeClr val="dk1"/>
                        </a:solidFill>
                        <a:effectLst/>
                        <a:latin typeface="+mn-lt"/>
                        <a:ea typeface="+mn-ea"/>
                        <a:cs typeface="+mn-cs"/>
                        <a:sym typeface="Arial"/>
                      </a:endParaRPr>
                    </a:p>
                    <a:p>
                      <a:pPr marL="0" indent="0">
                        <a:spcBef>
                          <a:spcPts val="600"/>
                        </a:spcBef>
                        <a:spcAft>
                          <a:spcPts val="600"/>
                        </a:spcAft>
                        <a:buFont typeface="Arial" panose="020B0604020202020204" pitchFamily="34" charset="0"/>
                        <a:buNone/>
                      </a:pPr>
                      <a:endParaRPr lang="en-US" sz="1600" b="0" i="0" u="none" strike="noStrike" cap="none" dirty="0" smtClean="0">
                        <a:solidFill>
                          <a:schemeClr val="dk1"/>
                        </a:solidFill>
                        <a:effectLst/>
                        <a:latin typeface="+mn-lt"/>
                        <a:ea typeface="+mn-ea"/>
                        <a:cs typeface="+mn-cs"/>
                        <a:sym typeface="Arial"/>
                      </a:endParaRPr>
                    </a:p>
                    <a:p>
                      <a:pPr marL="285750" indent="-285750">
                        <a:spcBef>
                          <a:spcPts val="600"/>
                        </a:spcBef>
                        <a:spcAft>
                          <a:spcPts val="600"/>
                        </a:spcAft>
                        <a:buFont typeface="Arial" panose="020B0604020202020204" pitchFamily="34" charset="0"/>
                        <a:buChar char="•"/>
                      </a:pPr>
                      <a:endParaRPr lang="en-US" sz="16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23124431"/>
                  </a:ext>
                </a:extLst>
              </a:tr>
            </a:tbl>
          </a:graphicData>
        </a:graphic>
      </p:graphicFrame>
    </p:spTree>
    <p:extLst>
      <p:ext uri="{BB962C8B-B14F-4D97-AF65-F5344CB8AC3E}">
        <p14:creationId xmlns:p14="http://schemas.microsoft.com/office/powerpoint/2010/main" val="1286652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 </a:t>
            </a:r>
            <a:endParaRPr lang="en-US" dirty="0"/>
          </a:p>
        </p:txBody>
      </p:sp>
      <p:sp>
        <p:nvSpPr>
          <p:cNvPr id="4" name="Slide Number Placeholder 3"/>
          <p:cNvSpPr>
            <a:spLocks noGrp="1"/>
          </p:cNvSpPr>
          <p:nvPr>
            <p:ph type="sldNum" idx="12"/>
          </p:nvPr>
        </p:nvSpPr>
        <p:spPr/>
        <p:txBody>
          <a:bodyPr/>
          <a:lstStyle/>
          <a:p>
            <a:pPr algn="r">
              <a:buClr>
                <a:srgbClr val="2D58AC"/>
              </a:buClr>
              <a:buSzPct val="25000"/>
              <a:buFont typeface="Cabin"/>
              <a:buNone/>
            </a:pPr>
            <a:fld id="{00000000-1234-1234-1234-123412341234}" type="slidenum">
              <a:rPr lang="en-US" sz="900" smtClean="0">
                <a:solidFill>
                  <a:srgbClr val="2D58AC"/>
                </a:solidFill>
                <a:latin typeface="Cabin"/>
                <a:ea typeface="Cabin"/>
                <a:cs typeface="Cabin"/>
                <a:sym typeface="Cabin"/>
              </a:rPr>
              <a:pPr algn="r">
                <a:buClr>
                  <a:srgbClr val="2D58AC"/>
                </a:buClr>
                <a:buSzPct val="25000"/>
                <a:buFont typeface="Cabin"/>
                <a:buNone/>
              </a:pPr>
              <a:t>17</a:t>
            </a:fld>
            <a:endParaRPr lang="en-US" sz="900">
              <a:solidFill>
                <a:srgbClr val="2D58AC"/>
              </a:solidFill>
              <a:latin typeface="Cabin"/>
              <a:ea typeface="Cabin"/>
              <a:cs typeface="Cabin"/>
              <a:sym typeface="Cabin"/>
            </a:endParaRPr>
          </a:p>
        </p:txBody>
      </p:sp>
    </p:spTree>
    <p:extLst>
      <p:ext uri="{BB962C8B-B14F-4D97-AF65-F5344CB8AC3E}">
        <p14:creationId xmlns:p14="http://schemas.microsoft.com/office/powerpoint/2010/main" val="614796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74" y="2904338"/>
            <a:ext cx="2209271" cy="1200329"/>
          </a:xfrm>
          <a:prstGeom prst="rect">
            <a:avLst/>
          </a:prstGeom>
          <a:noFill/>
        </p:spPr>
        <p:txBody>
          <a:bodyPr wrap="square" rtlCol="0">
            <a:spAutoFit/>
          </a:bodyPr>
          <a:lstStyle/>
          <a:p>
            <a:r>
              <a:rPr lang="en-US" sz="2400" b="1" dirty="0" smtClean="0"/>
              <a:t>130+</a:t>
            </a:r>
            <a:r>
              <a:rPr lang="en-US" sz="2400" dirty="0" smtClean="0"/>
              <a:t> deaths per day in the United States</a:t>
            </a:r>
            <a:endParaRPr lang="en-US" sz="2400" dirty="0"/>
          </a:p>
        </p:txBody>
      </p:sp>
      <p:grpSp>
        <p:nvGrpSpPr>
          <p:cNvPr id="5" name="Group 4" descr="The United States experiences nearly 142 deaths every day from opioids. This is equivalent to the death toll on September 11th every three weeks." title="Opioid Deaths in the United States"/>
          <p:cNvGrpSpPr/>
          <p:nvPr/>
        </p:nvGrpSpPr>
        <p:grpSpPr>
          <a:xfrm>
            <a:off x="3243467" y="2816688"/>
            <a:ext cx="7715250" cy="3724278"/>
            <a:chOff x="781050" y="1779029"/>
            <a:chExt cx="7715250" cy="3724278"/>
          </a:xfrm>
        </p:grpSpPr>
        <p:pic>
          <p:nvPicPr>
            <p:cNvPr id="4" name="Picture 3"/>
            <p:cNvPicPr>
              <a:picLocks noChangeAspect="1"/>
            </p:cNvPicPr>
            <p:nvPr/>
          </p:nvPicPr>
          <p:blipFill>
            <a:blip r:embed="rId3"/>
            <a:stretch>
              <a:fillRect/>
            </a:stretch>
          </p:blipFill>
          <p:spPr>
            <a:xfrm>
              <a:off x="781050" y="1779032"/>
              <a:ext cx="285750" cy="3724275"/>
            </a:xfrm>
            <a:prstGeom prst="rect">
              <a:avLst/>
            </a:prstGeom>
          </p:spPr>
        </p:pic>
        <p:pic>
          <p:nvPicPr>
            <p:cNvPr id="6" name="Picture 5"/>
            <p:cNvPicPr>
              <a:picLocks noChangeAspect="1"/>
            </p:cNvPicPr>
            <p:nvPr/>
          </p:nvPicPr>
          <p:blipFill>
            <a:blip r:embed="rId3"/>
            <a:stretch>
              <a:fillRect/>
            </a:stretch>
          </p:blipFill>
          <p:spPr>
            <a:xfrm>
              <a:off x="1066800" y="1779032"/>
              <a:ext cx="285750" cy="3724275"/>
            </a:xfrm>
            <a:prstGeom prst="rect">
              <a:avLst/>
            </a:prstGeom>
          </p:spPr>
        </p:pic>
        <p:pic>
          <p:nvPicPr>
            <p:cNvPr id="7" name="Picture 6"/>
            <p:cNvPicPr>
              <a:picLocks noChangeAspect="1"/>
            </p:cNvPicPr>
            <p:nvPr/>
          </p:nvPicPr>
          <p:blipFill>
            <a:blip r:embed="rId3"/>
            <a:stretch>
              <a:fillRect/>
            </a:stretch>
          </p:blipFill>
          <p:spPr>
            <a:xfrm>
              <a:off x="1352550" y="1779032"/>
              <a:ext cx="285750" cy="3724275"/>
            </a:xfrm>
            <a:prstGeom prst="rect">
              <a:avLst/>
            </a:prstGeom>
          </p:spPr>
        </p:pic>
        <p:pic>
          <p:nvPicPr>
            <p:cNvPr id="8" name="Picture 7"/>
            <p:cNvPicPr>
              <a:picLocks noChangeAspect="1"/>
            </p:cNvPicPr>
            <p:nvPr/>
          </p:nvPicPr>
          <p:blipFill>
            <a:blip r:embed="rId3"/>
            <a:stretch>
              <a:fillRect/>
            </a:stretch>
          </p:blipFill>
          <p:spPr>
            <a:xfrm>
              <a:off x="1638300" y="1779032"/>
              <a:ext cx="285750" cy="3724275"/>
            </a:xfrm>
            <a:prstGeom prst="rect">
              <a:avLst/>
            </a:prstGeom>
          </p:spPr>
        </p:pic>
        <p:pic>
          <p:nvPicPr>
            <p:cNvPr id="9" name="Picture 8"/>
            <p:cNvPicPr>
              <a:picLocks noChangeAspect="1"/>
            </p:cNvPicPr>
            <p:nvPr/>
          </p:nvPicPr>
          <p:blipFill>
            <a:blip r:embed="rId3"/>
            <a:stretch>
              <a:fillRect/>
            </a:stretch>
          </p:blipFill>
          <p:spPr>
            <a:xfrm>
              <a:off x="1924050" y="1779032"/>
              <a:ext cx="285750" cy="3724275"/>
            </a:xfrm>
            <a:prstGeom prst="rect">
              <a:avLst/>
            </a:prstGeom>
          </p:spPr>
        </p:pic>
        <p:pic>
          <p:nvPicPr>
            <p:cNvPr id="10" name="Picture 9"/>
            <p:cNvPicPr>
              <a:picLocks noChangeAspect="1"/>
            </p:cNvPicPr>
            <p:nvPr/>
          </p:nvPicPr>
          <p:blipFill>
            <a:blip r:embed="rId3"/>
            <a:stretch>
              <a:fillRect/>
            </a:stretch>
          </p:blipFill>
          <p:spPr>
            <a:xfrm>
              <a:off x="2209800" y="1779032"/>
              <a:ext cx="285750" cy="3724275"/>
            </a:xfrm>
            <a:prstGeom prst="rect">
              <a:avLst/>
            </a:prstGeom>
          </p:spPr>
        </p:pic>
        <p:pic>
          <p:nvPicPr>
            <p:cNvPr id="11" name="Picture 10"/>
            <p:cNvPicPr>
              <a:picLocks noChangeAspect="1"/>
            </p:cNvPicPr>
            <p:nvPr/>
          </p:nvPicPr>
          <p:blipFill>
            <a:blip r:embed="rId3"/>
            <a:stretch>
              <a:fillRect/>
            </a:stretch>
          </p:blipFill>
          <p:spPr>
            <a:xfrm>
              <a:off x="2495550" y="1779032"/>
              <a:ext cx="285750" cy="3724275"/>
            </a:xfrm>
            <a:prstGeom prst="rect">
              <a:avLst/>
            </a:prstGeom>
          </p:spPr>
        </p:pic>
        <p:pic>
          <p:nvPicPr>
            <p:cNvPr id="12" name="Picture 11"/>
            <p:cNvPicPr>
              <a:picLocks noChangeAspect="1"/>
            </p:cNvPicPr>
            <p:nvPr/>
          </p:nvPicPr>
          <p:blipFill>
            <a:blip r:embed="rId3"/>
            <a:stretch>
              <a:fillRect/>
            </a:stretch>
          </p:blipFill>
          <p:spPr>
            <a:xfrm>
              <a:off x="2781300" y="1779032"/>
              <a:ext cx="285750" cy="3724275"/>
            </a:xfrm>
            <a:prstGeom prst="rect">
              <a:avLst/>
            </a:prstGeom>
          </p:spPr>
        </p:pic>
        <p:pic>
          <p:nvPicPr>
            <p:cNvPr id="13" name="Picture 12"/>
            <p:cNvPicPr>
              <a:picLocks noChangeAspect="1"/>
            </p:cNvPicPr>
            <p:nvPr/>
          </p:nvPicPr>
          <p:blipFill>
            <a:blip r:embed="rId3"/>
            <a:stretch>
              <a:fillRect/>
            </a:stretch>
          </p:blipFill>
          <p:spPr>
            <a:xfrm>
              <a:off x="3067050" y="1779031"/>
              <a:ext cx="285750" cy="3724275"/>
            </a:xfrm>
            <a:prstGeom prst="rect">
              <a:avLst/>
            </a:prstGeom>
          </p:spPr>
        </p:pic>
        <p:pic>
          <p:nvPicPr>
            <p:cNvPr id="14" name="Picture 13"/>
            <p:cNvPicPr>
              <a:picLocks noChangeAspect="1"/>
            </p:cNvPicPr>
            <p:nvPr/>
          </p:nvPicPr>
          <p:blipFill>
            <a:blip r:embed="rId3"/>
            <a:stretch>
              <a:fillRect/>
            </a:stretch>
          </p:blipFill>
          <p:spPr>
            <a:xfrm>
              <a:off x="3352800" y="1779031"/>
              <a:ext cx="285750" cy="3724275"/>
            </a:xfrm>
            <a:prstGeom prst="rect">
              <a:avLst/>
            </a:prstGeom>
          </p:spPr>
        </p:pic>
        <p:pic>
          <p:nvPicPr>
            <p:cNvPr id="15" name="Picture 14"/>
            <p:cNvPicPr>
              <a:picLocks noChangeAspect="1"/>
            </p:cNvPicPr>
            <p:nvPr/>
          </p:nvPicPr>
          <p:blipFill>
            <a:blip r:embed="rId3"/>
            <a:stretch>
              <a:fillRect/>
            </a:stretch>
          </p:blipFill>
          <p:spPr>
            <a:xfrm>
              <a:off x="6496050" y="1779031"/>
              <a:ext cx="285750" cy="3724275"/>
            </a:xfrm>
            <a:prstGeom prst="rect">
              <a:avLst/>
            </a:prstGeom>
          </p:spPr>
        </p:pic>
        <p:pic>
          <p:nvPicPr>
            <p:cNvPr id="16" name="Picture 15"/>
            <p:cNvPicPr>
              <a:picLocks noChangeAspect="1"/>
            </p:cNvPicPr>
            <p:nvPr/>
          </p:nvPicPr>
          <p:blipFill>
            <a:blip r:embed="rId3"/>
            <a:stretch>
              <a:fillRect/>
            </a:stretch>
          </p:blipFill>
          <p:spPr>
            <a:xfrm>
              <a:off x="6781800" y="1779031"/>
              <a:ext cx="285750" cy="3724275"/>
            </a:xfrm>
            <a:prstGeom prst="rect">
              <a:avLst/>
            </a:prstGeom>
          </p:spPr>
        </p:pic>
        <p:pic>
          <p:nvPicPr>
            <p:cNvPr id="17" name="Picture 16"/>
            <p:cNvPicPr>
              <a:picLocks noChangeAspect="1"/>
            </p:cNvPicPr>
            <p:nvPr/>
          </p:nvPicPr>
          <p:blipFill>
            <a:blip r:embed="rId3"/>
            <a:stretch>
              <a:fillRect/>
            </a:stretch>
          </p:blipFill>
          <p:spPr>
            <a:xfrm>
              <a:off x="7067550" y="1779031"/>
              <a:ext cx="285750" cy="3724275"/>
            </a:xfrm>
            <a:prstGeom prst="rect">
              <a:avLst/>
            </a:prstGeom>
          </p:spPr>
        </p:pic>
        <p:pic>
          <p:nvPicPr>
            <p:cNvPr id="18" name="Picture 17"/>
            <p:cNvPicPr>
              <a:picLocks noChangeAspect="1"/>
            </p:cNvPicPr>
            <p:nvPr/>
          </p:nvPicPr>
          <p:blipFill>
            <a:blip r:embed="rId3"/>
            <a:stretch>
              <a:fillRect/>
            </a:stretch>
          </p:blipFill>
          <p:spPr>
            <a:xfrm>
              <a:off x="7353300" y="1779031"/>
              <a:ext cx="285750" cy="3724275"/>
            </a:xfrm>
            <a:prstGeom prst="rect">
              <a:avLst/>
            </a:prstGeom>
          </p:spPr>
        </p:pic>
        <p:pic>
          <p:nvPicPr>
            <p:cNvPr id="19" name="Picture 18"/>
            <p:cNvPicPr>
              <a:picLocks noChangeAspect="1"/>
            </p:cNvPicPr>
            <p:nvPr/>
          </p:nvPicPr>
          <p:blipFill>
            <a:blip r:embed="rId3"/>
            <a:stretch>
              <a:fillRect/>
            </a:stretch>
          </p:blipFill>
          <p:spPr>
            <a:xfrm>
              <a:off x="3638550" y="1779030"/>
              <a:ext cx="285750" cy="3724275"/>
            </a:xfrm>
            <a:prstGeom prst="rect">
              <a:avLst/>
            </a:prstGeom>
          </p:spPr>
        </p:pic>
        <p:pic>
          <p:nvPicPr>
            <p:cNvPr id="20" name="Picture 19"/>
            <p:cNvPicPr>
              <a:picLocks noChangeAspect="1"/>
            </p:cNvPicPr>
            <p:nvPr/>
          </p:nvPicPr>
          <p:blipFill>
            <a:blip r:embed="rId3"/>
            <a:stretch>
              <a:fillRect/>
            </a:stretch>
          </p:blipFill>
          <p:spPr>
            <a:xfrm>
              <a:off x="3924300" y="1779030"/>
              <a:ext cx="285750" cy="3724275"/>
            </a:xfrm>
            <a:prstGeom prst="rect">
              <a:avLst/>
            </a:prstGeom>
          </p:spPr>
        </p:pic>
        <p:pic>
          <p:nvPicPr>
            <p:cNvPr id="21" name="Picture 20"/>
            <p:cNvPicPr>
              <a:picLocks noChangeAspect="1"/>
            </p:cNvPicPr>
            <p:nvPr/>
          </p:nvPicPr>
          <p:blipFill>
            <a:blip r:embed="rId3"/>
            <a:stretch>
              <a:fillRect/>
            </a:stretch>
          </p:blipFill>
          <p:spPr>
            <a:xfrm>
              <a:off x="4210050" y="1779030"/>
              <a:ext cx="285750" cy="3724275"/>
            </a:xfrm>
            <a:prstGeom prst="rect">
              <a:avLst/>
            </a:prstGeom>
          </p:spPr>
        </p:pic>
        <p:pic>
          <p:nvPicPr>
            <p:cNvPr id="22" name="Picture 21"/>
            <p:cNvPicPr>
              <a:picLocks noChangeAspect="1"/>
            </p:cNvPicPr>
            <p:nvPr/>
          </p:nvPicPr>
          <p:blipFill>
            <a:blip r:embed="rId3"/>
            <a:stretch>
              <a:fillRect/>
            </a:stretch>
          </p:blipFill>
          <p:spPr>
            <a:xfrm>
              <a:off x="4495800" y="1779030"/>
              <a:ext cx="285750" cy="3724275"/>
            </a:xfrm>
            <a:prstGeom prst="rect">
              <a:avLst/>
            </a:prstGeom>
          </p:spPr>
        </p:pic>
        <p:pic>
          <p:nvPicPr>
            <p:cNvPr id="23" name="Picture 22"/>
            <p:cNvPicPr>
              <a:picLocks noChangeAspect="1"/>
            </p:cNvPicPr>
            <p:nvPr/>
          </p:nvPicPr>
          <p:blipFill>
            <a:blip r:embed="rId3"/>
            <a:stretch>
              <a:fillRect/>
            </a:stretch>
          </p:blipFill>
          <p:spPr>
            <a:xfrm>
              <a:off x="4781550" y="1779030"/>
              <a:ext cx="285750" cy="3724275"/>
            </a:xfrm>
            <a:prstGeom prst="rect">
              <a:avLst/>
            </a:prstGeom>
          </p:spPr>
        </p:pic>
        <p:pic>
          <p:nvPicPr>
            <p:cNvPr id="24" name="Picture 23"/>
            <p:cNvPicPr>
              <a:picLocks noChangeAspect="1"/>
            </p:cNvPicPr>
            <p:nvPr/>
          </p:nvPicPr>
          <p:blipFill>
            <a:blip r:embed="rId3"/>
            <a:stretch>
              <a:fillRect/>
            </a:stretch>
          </p:blipFill>
          <p:spPr>
            <a:xfrm>
              <a:off x="5067300" y="1779030"/>
              <a:ext cx="285750" cy="3724275"/>
            </a:xfrm>
            <a:prstGeom prst="rect">
              <a:avLst/>
            </a:prstGeom>
          </p:spPr>
        </p:pic>
        <p:pic>
          <p:nvPicPr>
            <p:cNvPr id="25" name="Picture 24"/>
            <p:cNvPicPr>
              <a:picLocks noChangeAspect="1"/>
            </p:cNvPicPr>
            <p:nvPr/>
          </p:nvPicPr>
          <p:blipFill>
            <a:blip r:embed="rId3"/>
            <a:stretch>
              <a:fillRect/>
            </a:stretch>
          </p:blipFill>
          <p:spPr>
            <a:xfrm>
              <a:off x="5353050" y="1779030"/>
              <a:ext cx="285750" cy="3724275"/>
            </a:xfrm>
            <a:prstGeom prst="rect">
              <a:avLst/>
            </a:prstGeom>
          </p:spPr>
        </p:pic>
        <p:pic>
          <p:nvPicPr>
            <p:cNvPr id="26" name="Picture 25"/>
            <p:cNvPicPr>
              <a:picLocks noChangeAspect="1"/>
            </p:cNvPicPr>
            <p:nvPr/>
          </p:nvPicPr>
          <p:blipFill>
            <a:blip r:embed="rId3"/>
            <a:stretch>
              <a:fillRect/>
            </a:stretch>
          </p:blipFill>
          <p:spPr>
            <a:xfrm>
              <a:off x="5638800" y="1779030"/>
              <a:ext cx="285750" cy="3724275"/>
            </a:xfrm>
            <a:prstGeom prst="rect">
              <a:avLst/>
            </a:prstGeom>
          </p:spPr>
        </p:pic>
        <p:pic>
          <p:nvPicPr>
            <p:cNvPr id="27" name="Picture 26"/>
            <p:cNvPicPr>
              <a:picLocks noChangeAspect="1"/>
            </p:cNvPicPr>
            <p:nvPr/>
          </p:nvPicPr>
          <p:blipFill>
            <a:blip r:embed="rId3"/>
            <a:stretch>
              <a:fillRect/>
            </a:stretch>
          </p:blipFill>
          <p:spPr>
            <a:xfrm>
              <a:off x="5924550" y="1779029"/>
              <a:ext cx="285750" cy="3724275"/>
            </a:xfrm>
            <a:prstGeom prst="rect">
              <a:avLst/>
            </a:prstGeom>
          </p:spPr>
        </p:pic>
        <p:pic>
          <p:nvPicPr>
            <p:cNvPr id="28" name="Picture 27"/>
            <p:cNvPicPr>
              <a:picLocks noChangeAspect="1"/>
            </p:cNvPicPr>
            <p:nvPr/>
          </p:nvPicPr>
          <p:blipFill>
            <a:blip r:embed="rId3"/>
            <a:stretch>
              <a:fillRect/>
            </a:stretch>
          </p:blipFill>
          <p:spPr>
            <a:xfrm>
              <a:off x="6210300" y="1779029"/>
              <a:ext cx="285750" cy="3724275"/>
            </a:xfrm>
            <a:prstGeom prst="rect">
              <a:avLst/>
            </a:prstGeom>
          </p:spPr>
        </p:pic>
        <p:pic>
          <p:nvPicPr>
            <p:cNvPr id="29" name="Picture 28"/>
            <p:cNvPicPr>
              <a:picLocks noChangeAspect="1"/>
            </p:cNvPicPr>
            <p:nvPr/>
          </p:nvPicPr>
          <p:blipFill>
            <a:blip r:embed="rId3"/>
            <a:stretch>
              <a:fillRect/>
            </a:stretch>
          </p:blipFill>
          <p:spPr>
            <a:xfrm>
              <a:off x="7639050" y="1779029"/>
              <a:ext cx="285750" cy="3724275"/>
            </a:xfrm>
            <a:prstGeom prst="rect">
              <a:avLst/>
            </a:prstGeom>
          </p:spPr>
        </p:pic>
        <p:pic>
          <p:nvPicPr>
            <p:cNvPr id="30" name="Picture 29"/>
            <p:cNvPicPr>
              <a:picLocks noChangeAspect="1"/>
            </p:cNvPicPr>
            <p:nvPr/>
          </p:nvPicPr>
          <p:blipFill>
            <a:blip r:embed="rId3"/>
            <a:stretch>
              <a:fillRect/>
            </a:stretch>
          </p:blipFill>
          <p:spPr>
            <a:xfrm>
              <a:off x="7924800" y="1779029"/>
              <a:ext cx="285750" cy="3724275"/>
            </a:xfrm>
            <a:prstGeom prst="rect">
              <a:avLst/>
            </a:prstGeom>
          </p:spPr>
        </p:pic>
        <p:pic>
          <p:nvPicPr>
            <p:cNvPr id="31" name="Picture 30"/>
            <p:cNvPicPr>
              <a:picLocks noChangeAspect="1"/>
            </p:cNvPicPr>
            <p:nvPr/>
          </p:nvPicPr>
          <p:blipFill>
            <a:blip r:embed="rId3"/>
            <a:stretch>
              <a:fillRect/>
            </a:stretch>
          </p:blipFill>
          <p:spPr>
            <a:xfrm>
              <a:off x="8210550" y="1779029"/>
              <a:ext cx="285750" cy="3724275"/>
            </a:xfrm>
            <a:prstGeom prst="rect">
              <a:avLst/>
            </a:prstGeom>
          </p:spPr>
        </p:pic>
      </p:grpSp>
      <p:pic>
        <p:nvPicPr>
          <p:cNvPr id="4100" name="Picture 4" descr="https://coverfiles.alphacoders.com/373/37320.jpg"/>
          <p:cNvPicPr>
            <a:picLocks noChangeAspect="1" noChangeArrowheads="1"/>
          </p:cNvPicPr>
          <p:nvPr/>
        </p:nvPicPr>
        <p:blipFill rotWithShape="1">
          <a:blip r:embed="rId4">
            <a:extLst>
              <a:ext uri="{28A0092B-C50C-407E-A947-70E740481C1C}">
                <a14:useLocalDpi xmlns:a14="http://schemas.microsoft.com/office/drawing/2010/main" val="0"/>
              </a:ext>
            </a:extLst>
          </a:blip>
          <a:srcRect l="20866" b="26500"/>
          <a:stretch/>
        </p:blipFill>
        <p:spPr bwMode="auto">
          <a:xfrm>
            <a:off x="438149" y="2145891"/>
            <a:ext cx="11472863" cy="5126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9" name="Group 38" descr="Maryland experiences nearly 6 deaths every day from opioids." title="Opioid Deaths in Maryland"/>
          <p:cNvGrpSpPr/>
          <p:nvPr/>
        </p:nvGrpSpPr>
        <p:grpSpPr>
          <a:xfrm>
            <a:off x="6529592" y="1033520"/>
            <a:ext cx="4819650" cy="663900"/>
            <a:chOff x="936624" y="5397251"/>
            <a:chExt cx="4819650" cy="663900"/>
          </a:xfrm>
        </p:grpSpPr>
        <p:pic>
          <p:nvPicPr>
            <p:cNvPr id="38" name="Picture 37"/>
            <p:cNvPicPr>
              <a:picLocks noChangeAspect="1"/>
            </p:cNvPicPr>
            <p:nvPr/>
          </p:nvPicPr>
          <p:blipFill>
            <a:blip r:embed="rId5"/>
            <a:stretch>
              <a:fillRect/>
            </a:stretch>
          </p:blipFill>
          <p:spPr>
            <a:xfrm>
              <a:off x="936624" y="5413451"/>
              <a:ext cx="581025" cy="647700"/>
            </a:xfrm>
            <a:prstGeom prst="rect">
              <a:avLst/>
            </a:prstGeom>
          </p:spPr>
        </p:pic>
        <p:pic>
          <p:nvPicPr>
            <p:cNvPr id="47" name="Picture 46"/>
            <p:cNvPicPr>
              <a:picLocks noChangeAspect="1"/>
            </p:cNvPicPr>
            <p:nvPr/>
          </p:nvPicPr>
          <p:blipFill>
            <a:blip r:embed="rId5"/>
            <a:stretch>
              <a:fillRect/>
            </a:stretch>
          </p:blipFill>
          <p:spPr>
            <a:xfrm>
              <a:off x="1784349" y="5408051"/>
              <a:ext cx="581025" cy="647700"/>
            </a:xfrm>
            <a:prstGeom prst="rect">
              <a:avLst/>
            </a:prstGeom>
          </p:spPr>
        </p:pic>
        <p:pic>
          <p:nvPicPr>
            <p:cNvPr id="48" name="Picture 47"/>
            <p:cNvPicPr>
              <a:picLocks noChangeAspect="1"/>
            </p:cNvPicPr>
            <p:nvPr/>
          </p:nvPicPr>
          <p:blipFill>
            <a:blip r:embed="rId5"/>
            <a:stretch>
              <a:fillRect/>
            </a:stretch>
          </p:blipFill>
          <p:spPr>
            <a:xfrm>
              <a:off x="2632074" y="5408051"/>
              <a:ext cx="581025" cy="647700"/>
            </a:xfrm>
            <a:prstGeom prst="rect">
              <a:avLst/>
            </a:prstGeom>
          </p:spPr>
        </p:pic>
        <p:pic>
          <p:nvPicPr>
            <p:cNvPr id="49" name="Picture 48"/>
            <p:cNvPicPr>
              <a:picLocks noChangeAspect="1"/>
            </p:cNvPicPr>
            <p:nvPr/>
          </p:nvPicPr>
          <p:blipFill>
            <a:blip r:embed="rId5"/>
            <a:stretch>
              <a:fillRect/>
            </a:stretch>
          </p:blipFill>
          <p:spPr>
            <a:xfrm>
              <a:off x="3479799" y="5402651"/>
              <a:ext cx="581025" cy="647700"/>
            </a:xfrm>
            <a:prstGeom prst="rect">
              <a:avLst/>
            </a:prstGeom>
          </p:spPr>
        </p:pic>
        <p:pic>
          <p:nvPicPr>
            <p:cNvPr id="51" name="Picture 50"/>
            <p:cNvPicPr>
              <a:picLocks noChangeAspect="1"/>
            </p:cNvPicPr>
            <p:nvPr/>
          </p:nvPicPr>
          <p:blipFill>
            <a:blip r:embed="rId5"/>
            <a:stretch>
              <a:fillRect/>
            </a:stretch>
          </p:blipFill>
          <p:spPr>
            <a:xfrm>
              <a:off x="4327524" y="5402651"/>
              <a:ext cx="581025" cy="647700"/>
            </a:xfrm>
            <a:prstGeom prst="rect">
              <a:avLst/>
            </a:prstGeom>
          </p:spPr>
        </p:pic>
        <p:pic>
          <p:nvPicPr>
            <p:cNvPr id="52" name="Picture 51"/>
            <p:cNvPicPr>
              <a:picLocks noChangeAspect="1"/>
            </p:cNvPicPr>
            <p:nvPr/>
          </p:nvPicPr>
          <p:blipFill>
            <a:blip r:embed="rId5"/>
            <a:stretch>
              <a:fillRect/>
            </a:stretch>
          </p:blipFill>
          <p:spPr>
            <a:xfrm>
              <a:off x="5175249" y="5397251"/>
              <a:ext cx="581025" cy="647700"/>
            </a:xfrm>
            <a:prstGeom prst="rect">
              <a:avLst/>
            </a:prstGeom>
          </p:spPr>
        </p:pic>
      </p:grpSp>
      <p:sp>
        <p:nvSpPr>
          <p:cNvPr id="53" name="TextBox 52"/>
          <p:cNvSpPr txBox="1"/>
          <p:nvPr/>
        </p:nvSpPr>
        <p:spPr>
          <a:xfrm>
            <a:off x="385762" y="1142737"/>
            <a:ext cx="6362700" cy="461665"/>
          </a:xfrm>
          <a:prstGeom prst="rect">
            <a:avLst/>
          </a:prstGeom>
          <a:noFill/>
        </p:spPr>
        <p:txBody>
          <a:bodyPr wrap="square" rtlCol="0">
            <a:spAutoFit/>
          </a:bodyPr>
          <a:lstStyle/>
          <a:p>
            <a:r>
              <a:rPr lang="en-US" sz="2400" dirty="0" smtClean="0"/>
              <a:t>Nearly </a:t>
            </a:r>
            <a:r>
              <a:rPr lang="en-US" sz="2400" b="1" dirty="0" smtClean="0"/>
              <a:t>6</a:t>
            </a:r>
            <a:r>
              <a:rPr lang="en-US" sz="2400" dirty="0" smtClean="0"/>
              <a:t> deaths every day in Maryland</a:t>
            </a:r>
            <a:endParaRPr lang="en-US" sz="2400" dirty="0"/>
          </a:p>
        </p:txBody>
      </p:sp>
      <p:grpSp>
        <p:nvGrpSpPr>
          <p:cNvPr id="43" name="Group 42"/>
          <p:cNvGrpSpPr/>
          <p:nvPr/>
        </p:nvGrpSpPr>
        <p:grpSpPr>
          <a:xfrm>
            <a:off x="447674" y="450021"/>
            <a:ext cx="11431896" cy="407229"/>
            <a:chOff x="447674" y="450021"/>
            <a:chExt cx="11431896" cy="407229"/>
          </a:xfrm>
        </p:grpSpPr>
        <p:pic>
          <p:nvPicPr>
            <p:cNvPr id="40" name="Picture 8" descr="https://assets.hrc.org/files/images/blog/Maryland-Flag-1600x9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4619"/>
            <a:stretch/>
          </p:blipFill>
          <p:spPr bwMode="auto">
            <a:xfrm>
              <a:off x="3400424" y="450021"/>
              <a:ext cx="3576638" cy="4040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8" descr="https://assets.hrc.org/files/images/blog/Maryland-Flag-1600x9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4619"/>
            <a:stretch/>
          </p:blipFill>
          <p:spPr bwMode="auto">
            <a:xfrm>
              <a:off x="6977062" y="450021"/>
              <a:ext cx="3576638" cy="4040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Picture 8" descr="https://assets.hrc.org/files/images/blog/Maryland-Flag-1600x9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2929" b="75130"/>
            <a:stretch/>
          </p:blipFill>
          <p:spPr bwMode="auto">
            <a:xfrm>
              <a:off x="10553699" y="450021"/>
              <a:ext cx="1325871" cy="395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5" name="Picture 8" descr="https://assets.hrc.org/files/images/blog/Maryland-Flag-1600x9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444" b="74494"/>
            <a:stretch/>
          </p:blipFill>
          <p:spPr bwMode="auto">
            <a:xfrm>
              <a:off x="447674" y="451180"/>
              <a:ext cx="2952749" cy="406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9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3000"/>
                                        <p:tgtEl>
                                          <p:spTgt spid="53"/>
                                        </p:tgtEl>
                                      </p:cBhvr>
                                    </p:animEffect>
                                  </p:childTnLst>
                                </p:cTn>
                              </p:par>
                              <p:par>
                                <p:cTn id="8" presetID="22" presetClass="entr" presetSubtype="8" fill="hold" nodeType="withEffect">
                                  <p:stCondLst>
                                    <p:cond delay="1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4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par>
                                <p:cTn id="16" presetID="22" presetClass="entr" presetSubtype="8" fill="hold" nodeType="withEffect">
                                  <p:stCondLst>
                                    <p:cond delay="150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intable2017calendars.net/wp-content/uploads/2017/04/yearly-calendar-2017-2017-blank-yearly-calendar-template-QHkPTp.jpg"/>
          <p:cNvPicPr>
            <a:picLocks noChangeAspect="1" noChangeArrowheads="1"/>
          </p:cNvPicPr>
          <p:nvPr/>
        </p:nvPicPr>
        <p:blipFill rotWithShape="1">
          <a:blip r:embed="rId3">
            <a:extLst>
              <a:ext uri="{28A0092B-C50C-407E-A947-70E740481C1C}">
                <a14:useLocalDpi xmlns:a14="http://schemas.microsoft.com/office/drawing/2010/main" val="0"/>
              </a:ext>
            </a:extLst>
          </a:blip>
          <a:srcRect b="5299"/>
          <a:stretch/>
        </p:blipFill>
        <p:spPr bwMode="auto">
          <a:xfrm>
            <a:off x="1592488" y="576944"/>
            <a:ext cx="9396639" cy="6199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80045" y="1675315"/>
            <a:ext cx="593922" cy="514897"/>
          </a:xfrm>
          <a:prstGeom prst="rect">
            <a:avLst/>
          </a:prstGeom>
          <a:noFill/>
          <a:ln>
            <a:noFill/>
          </a:ln>
          <a:effectLst>
            <a:outerShdw blurRad="50800" dist="38100" dir="2700000" sx="101000" sy="101000" algn="tl" rotWithShape="0">
              <a:srgbClr val="FF0000">
                <a:alpha val="40000"/>
              </a:srgbClr>
            </a:outerShdw>
          </a:effec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269026" y="1900923"/>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337894" y="1623603"/>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57196" y="3082288"/>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118974" y="3659229"/>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94443" y="3438796"/>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88909" y="3302721"/>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39018" y="3082288"/>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879366" y="3659229"/>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57196" y="5330186"/>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68774" y="4973678"/>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49417" y="5629548"/>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20324" y="5330186"/>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1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27721" y="5123358"/>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20"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18305" y="5765616"/>
            <a:ext cx="580117" cy="502928"/>
          </a:xfrm>
          <a:prstGeom prst="rect">
            <a:avLst/>
          </a:prstGeom>
          <a:noFill/>
          <a:ln>
            <a:noFill/>
          </a:ln>
          <a:effectLst>
            <a:outerShdw blurRad="50800" dist="38100" dir="2700000" sx="101000" sy="101000" algn="tl" rotWithShape="0">
              <a:srgbClr val="FF0000">
                <a:alpha val="40000"/>
              </a:srgbClr>
            </a:outerShdw>
          </a:effectLst>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46582" y="1229549"/>
            <a:ext cx="593922" cy="514897"/>
          </a:xfrm>
          <a:prstGeom prst="rect">
            <a:avLst/>
          </a:prstGeom>
          <a:noFill/>
          <a:ln>
            <a:noFill/>
          </a:ln>
          <a:effectLst>
            <a:outerShdw blurRad="50800" dist="38100" dir="2700000" sx="101000" sy="101000" algn="tl" rotWithShape="0">
              <a:srgbClr val="FF0000">
                <a:alpha val="40000"/>
              </a:srgbClr>
            </a:outerShdw>
          </a:effec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49417" y="1888954"/>
            <a:ext cx="593922" cy="514897"/>
          </a:xfrm>
          <a:prstGeom prst="rect">
            <a:avLst/>
          </a:prstGeom>
          <a:noFill/>
          <a:ln>
            <a:noFill/>
          </a:ln>
          <a:effectLst>
            <a:outerShdw blurRad="50800" dist="38100" dir="2700000" sx="101000" sy="101000" algn="tl" rotWithShape="0">
              <a:srgbClr val="FF0000">
                <a:alpha val="40000"/>
              </a:srgbClr>
            </a:outerShdw>
          </a:effectLst>
        </p:spPr>
      </p:pic>
    </p:spTree>
    <p:extLst>
      <p:ext uri="{BB962C8B-B14F-4D97-AF65-F5344CB8AC3E}">
        <p14:creationId xmlns:p14="http://schemas.microsoft.com/office/powerpoint/2010/main" val="12980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7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25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35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400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45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500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550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600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650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600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idx="4294967295"/>
          </p:nvPr>
        </p:nvSpPr>
        <p:spPr>
          <a:xfrm>
            <a:off x="385846" y="93901"/>
            <a:ext cx="11029950" cy="987425"/>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dirty="0">
                <a:solidFill>
                  <a:schemeClr val="accent1"/>
                </a:solidFill>
                <a:latin typeface="Cabin"/>
                <a:ea typeface="Cabin"/>
                <a:cs typeface="Cabin"/>
                <a:sym typeface="Cabin"/>
              </a:rPr>
              <a:t>Drug- and Alcohol-Related Intoxication </a:t>
            </a:r>
            <a:r>
              <a:rPr lang="en-US" sz="2800" b="0" i="0" u="none" strike="noStrike" cap="none" dirty="0" smtClean="0">
                <a:solidFill>
                  <a:schemeClr val="accent1"/>
                </a:solidFill>
                <a:latin typeface="Cabin"/>
                <a:ea typeface="Cabin"/>
                <a:cs typeface="Cabin"/>
                <a:sym typeface="Cabin"/>
              </a:rPr>
              <a:t>Deaths,  U.S. and Maryland</a:t>
            </a:r>
            <a:endParaRPr lang="en-US" sz="2800" b="0" i="0" u="none" strike="noStrike" cap="none" dirty="0">
              <a:solidFill>
                <a:schemeClr val="accent1"/>
              </a:solidFill>
              <a:latin typeface="Cabin"/>
              <a:ea typeface="Cabin"/>
              <a:cs typeface="Cabin"/>
              <a:sym typeface="Cabin"/>
            </a:endParaRPr>
          </a:p>
        </p:txBody>
      </p:sp>
      <p:sp>
        <p:nvSpPr>
          <p:cNvPr id="204" name="Shape 204"/>
          <p:cNvSpPr txBox="1">
            <a:spLocks noGrp="1"/>
          </p:cNvSpPr>
          <p:nvPr>
            <p:ph type="sldNum" idx="4294967295"/>
          </p:nvPr>
        </p:nvSpPr>
        <p:spPr>
          <a:xfrm>
            <a:off x="11139488" y="5956300"/>
            <a:ext cx="105251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4</a:t>
            </a:fld>
            <a:endParaRPr lang="en-US" sz="900" b="0" i="0" u="none" strike="noStrike" cap="none" dirty="0">
              <a:solidFill>
                <a:schemeClr val="accent2"/>
              </a:solidFill>
              <a:latin typeface="Cabin"/>
              <a:ea typeface="Cabin"/>
              <a:cs typeface="Cabin"/>
              <a:sym typeface="Cabin"/>
            </a:endParaRPr>
          </a:p>
        </p:txBody>
      </p:sp>
      <p:pic>
        <p:nvPicPr>
          <p:cNvPr id="1026" name="Picture 2" descr="https://d14rmgtrwzf5a.cloudfront.net/sites/default/files/od2017-slide01.jpg"/>
          <p:cNvPicPr>
            <a:picLocks noChangeAspect="1" noChangeArrowheads="1"/>
          </p:cNvPicPr>
          <p:nvPr/>
        </p:nvPicPr>
        <p:blipFill rotWithShape="1">
          <a:blip r:embed="rId3">
            <a:extLst>
              <a:ext uri="{28A0092B-C50C-407E-A947-70E740481C1C}">
                <a14:useLocalDpi xmlns:a14="http://schemas.microsoft.com/office/drawing/2010/main" val="0"/>
              </a:ext>
            </a:extLst>
          </a:blip>
          <a:srcRect t="6525"/>
          <a:stretch/>
        </p:blipFill>
        <p:spPr bwMode="auto">
          <a:xfrm>
            <a:off x="171449" y="1081326"/>
            <a:ext cx="6953716" cy="48749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1193" y="6168836"/>
            <a:ext cx="10639257" cy="523220"/>
          </a:xfrm>
          <a:prstGeom prst="rect">
            <a:avLst/>
          </a:prstGeom>
          <a:noFill/>
        </p:spPr>
        <p:txBody>
          <a:bodyPr wrap="square" rtlCol="0">
            <a:spAutoFit/>
          </a:bodyPr>
          <a:lstStyle/>
          <a:p>
            <a:r>
              <a:rPr lang="en-US" sz="1400" i="1" dirty="0" smtClean="0"/>
              <a:t>NIDA - </a:t>
            </a:r>
            <a:r>
              <a:rPr lang="en-US" sz="1400" i="1" dirty="0" smtClean="0">
                <a:hlinkClick r:id="rId4"/>
              </a:rPr>
              <a:t>https</a:t>
            </a:r>
            <a:r>
              <a:rPr lang="en-US" sz="1400" i="1" dirty="0">
                <a:hlinkClick r:id="rId4"/>
              </a:rPr>
              <a:t>://</a:t>
            </a:r>
            <a:r>
              <a:rPr lang="en-US" sz="1400" i="1" dirty="0" smtClean="0">
                <a:hlinkClick r:id="rId4"/>
              </a:rPr>
              <a:t>www.drugabuse.gov/related-topics/trends-statistics/overdose-death-rates</a:t>
            </a:r>
            <a:endParaRPr lang="en-US" sz="1400" i="1" dirty="0" smtClean="0"/>
          </a:p>
          <a:p>
            <a:r>
              <a:rPr lang="en-US" sz="1400" i="1" dirty="0" smtClean="0"/>
              <a:t>Maryland Dept. </a:t>
            </a:r>
            <a:r>
              <a:rPr lang="en-US" sz="1400" i="1" dirty="0"/>
              <a:t>of Health - </a:t>
            </a:r>
            <a:r>
              <a:rPr lang="en-US" sz="1400" i="1" dirty="0">
                <a:hlinkClick r:id="rId5"/>
              </a:rPr>
              <a:t>https://</a:t>
            </a:r>
            <a:r>
              <a:rPr lang="en-US" sz="1400" i="1" dirty="0" smtClean="0">
                <a:hlinkClick r:id="rId5"/>
              </a:rPr>
              <a:t>bha.health.maryland.gov/OVERDOSE_PREVENTION/Documents/Drug_Intox_Report_2017.pdf</a:t>
            </a:r>
            <a:r>
              <a:rPr lang="en-US" sz="1400" i="1" dirty="0" smtClean="0"/>
              <a:t> </a:t>
            </a:r>
            <a:endParaRPr lang="en-US" sz="1400" i="1" dirty="0"/>
          </a:p>
        </p:txBody>
      </p:sp>
      <p:pic>
        <p:nvPicPr>
          <p:cNvPr id="3" name="Picture 2"/>
          <p:cNvPicPr>
            <a:picLocks noChangeAspect="1"/>
          </p:cNvPicPr>
          <p:nvPr/>
        </p:nvPicPr>
        <p:blipFill>
          <a:blip r:embed="rId6"/>
          <a:stretch>
            <a:fillRect/>
          </a:stretch>
        </p:blipFill>
        <p:spPr>
          <a:xfrm>
            <a:off x="7181850" y="1108098"/>
            <a:ext cx="4576410" cy="4932353"/>
          </a:xfrm>
          <a:prstGeom prst="rect">
            <a:avLst/>
          </a:prstGeom>
        </p:spPr>
      </p:pic>
    </p:spTree>
    <p:extLst>
      <p:ext uri="{BB962C8B-B14F-4D97-AF65-F5344CB8AC3E}">
        <p14:creationId xmlns:p14="http://schemas.microsoft.com/office/powerpoint/2010/main" val="2046395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81193" y="729658"/>
            <a:ext cx="11029500" cy="9881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b="1" dirty="0" smtClean="0"/>
              <a:t>What is Causing this increase?</a:t>
            </a:r>
            <a:endParaRPr lang="en-US" sz="2800" b="1" i="0" u="none" strike="noStrike" cap="none" dirty="0">
              <a:solidFill>
                <a:schemeClr val="lt1"/>
              </a:solidFill>
              <a:sym typeface="Cabin"/>
            </a:endParaRPr>
          </a:p>
        </p:txBody>
      </p:sp>
      <p:sp>
        <p:nvSpPr>
          <p:cNvPr id="211" name="Shape 211"/>
          <p:cNvSpPr txBox="1">
            <a:spLocks noGrp="1"/>
          </p:cNvSpPr>
          <p:nvPr>
            <p:ph type="sldNum" idx="12"/>
          </p:nvPr>
        </p:nvSpPr>
        <p:spPr>
          <a:xfrm>
            <a:off x="10558300" y="5956137"/>
            <a:ext cx="10524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5</a:t>
            </a:fld>
            <a:endParaRPr lang="en-US" sz="900" b="0" i="0" u="none" strike="noStrike" cap="none">
              <a:solidFill>
                <a:schemeClr val="accent2"/>
              </a:solidFill>
              <a:latin typeface="Cabin"/>
              <a:ea typeface="Cabin"/>
              <a:cs typeface="Cabin"/>
              <a:sym typeface="Cabin"/>
            </a:endParaRPr>
          </a:p>
        </p:txBody>
      </p:sp>
      <p:pic>
        <p:nvPicPr>
          <p:cNvPr id="5124" name="Picture 4" descr="During a hurricane, you have an initial storm surge, which raises the sea level and creates all of the right conditions for disaster. Then the tide comes in, and rather than crash harmlessly on the beach, that wave comes right up on top of the surge and devastates everything in its way.&#10;&#10;Like a storm surge, the number of individuals who are addicted to opioids has climbed steadily throughout the 90s and early 2000s, creating a foundation for disaster.&#10;In 2013, highly potent non-pharmaceutical fentanyl is introduced into the drug market, and the fatalities associated with opioid dependence skyrocket.&#10;&#10;http://www.nhc.noaa.gov/surge/images/stormsurgevsstormtide_sm.jpg" title="What is Causing the Increase in Opioid Dea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393" y="1930369"/>
            <a:ext cx="9977107" cy="4649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0764" y="4909930"/>
            <a:ext cx="2643809" cy="400110"/>
          </a:xfrm>
          <a:prstGeom prst="rect">
            <a:avLst/>
          </a:prstGeom>
          <a:noFill/>
        </p:spPr>
        <p:txBody>
          <a:bodyPr wrap="square" rtlCol="0">
            <a:spAutoFit/>
          </a:bodyPr>
          <a:lstStyle/>
          <a:p>
            <a:pPr algn="ctr"/>
            <a:r>
              <a:rPr lang="en-US" sz="2000" b="1" dirty="0" smtClean="0">
                <a:solidFill>
                  <a:srgbClr val="FFFF00"/>
                </a:solidFill>
              </a:rPr>
              <a:t>HEROIN</a:t>
            </a:r>
            <a:endParaRPr lang="en-US" sz="2000" b="1" dirty="0">
              <a:solidFill>
                <a:srgbClr val="FFFF00"/>
              </a:solidFill>
            </a:endParaRPr>
          </a:p>
        </p:txBody>
      </p:sp>
      <p:sp>
        <p:nvSpPr>
          <p:cNvPr id="9" name="TextBox 8"/>
          <p:cNvSpPr txBox="1"/>
          <p:nvPr/>
        </p:nvSpPr>
        <p:spPr>
          <a:xfrm>
            <a:off x="1084194" y="5856850"/>
            <a:ext cx="3707830" cy="707886"/>
          </a:xfrm>
          <a:prstGeom prst="rect">
            <a:avLst/>
          </a:prstGeom>
          <a:noFill/>
        </p:spPr>
        <p:txBody>
          <a:bodyPr wrap="square" rtlCol="0">
            <a:spAutoFit/>
          </a:bodyPr>
          <a:lstStyle/>
          <a:p>
            <a:pPr algn="ctr"/>
            <a:r>
              <a:rPr lang="en-US" sz="2000" b="1" dirty="0" smtClean="0">
                <a:solidFill>
                  <a:srgbClr val="FFFF00"/>
                </a:solidFill>
              </a:rPr>
              <a:t>OXYCODONE </a:t>
            </a:r>
            <a:br>
              <a:rPr lang="en-US" sz="2000" b="1" dirty="0" smtClean="0">
                <a:solidFill>
                  <a:srgbClr val="FFFF00"/>
                </a:solidFill>
              </a:rPr>
            </a:br>
            <a:r>
              <a:rPr lang="en-US" sz="2000" b="1" dirty="0" smtClean="0">
                <a:solidFill>
                  <a:srgbClr val="FFFF00"/>
                </a:solidFill>
              </a:rPr>
              <a:t>(OXYCONTIN, PERCOSET)</a:t>
            </a:r>
            <a:endParaRPr lang="en-US" sz="2000" b="1" dirty="0">
              <a:solidFill>
                <a:srgbClr val="FFFF00"/>
              </a:solidFill>
            </a:endParaRPr>
          </a:p>
        </p:txBody>
      </p:sp>
      <p:sp>
        <p:nvSpPr>
          <p:cNvPr id="10" name="TextBox 9"/>
          <p:cNvSpPr txBox="1"/>
          <p:nvPr/>
        </p:nvSpPr>
        <p:spPr>
          <a:xfrm>
            <a:off x="4462668" y="5933076"/>
            <a:ext cx="2643809" cy="400110"/>
          </a:xfrm>
          <a:prstGeom prst="rect">
            <a:avLst/>
          </a:prstGeom>
          <a:noFill/>
        </p:spPr>
        <p:txBody>
          <a:bodyPr wrap="square" rtlCol="0">
            <a:spAutoFit/>
          </a:bodyPr>
          <a:lstStyle/>
          <a:p>
            <a:pPr algn="ctr"/>
            <a:r>
              <a:rPr lang="en-US" sz="2000" b="1" dirty="0" smtClean="0">
                <a:solidFill>
                  <a:srgbClr val="FFFF00"/>
                </a:solidFill>
              </a:rPr>
              <a:t>CODEINE</a:t>
            </a:r>
            <a:endParaRPr lang="en-US" sz="2000" b="1" dirty="0">
              <a:solidFill>
                <a:srgbClr val="FFFF00"/>
              </a:solidFill>
            </a:endParaRPr>
          </a:p>
        </p:txBody>
      </p:sp>
      <p:sp>
        <p:nvSpPr>
          <p:cNvPr id="11" name="TextBox 10"/>
          <p:cNvSpPr txBox="1"/>
          <p:nvPr/>
        </p:nvSpPr>
        <p:spPr>
          <a:xfrm>
            <a:off x="5189165" y="4909930"/>
            <a:ext cx="2881410" cy="707886"/>
          </a:xfrm>
          <a:prstGeom prst="rect">
            <a:avLst/>
          </a:prstGeom>
          <a:noFill/>
        </p:spPr>
        <p:txBody>
          <a:bodyPr wrap="square" rtlCol="0">
            <a:spAutoFit/>
          </a:bodyPr>
          <a:lstStyle/>
          <a:p>
            <a:pPr algn="ctr"/>
            <a:r>
              <a:rPr lang="en-US" sz="2000" b="1" dirty="0" smtClean="0">
                <a:solidFill>
                  <a:srgbClr val="FFFF00"/>
                </a:solidFill>
              </a:rPr>
              <a:t>OXYMORPHONE (DILAUDID)</a:t>
            </a:r>
            <a:endParaRPr lang="en-US" sz="2000" b="1" dirty="0">
              <a:solidFill>
                <a:srgbClr val="FFFF00"/>
              </a:solidFill>
            </a:endParaRPr>
          </a:p>
        </p:txBody>
      </p:sp>
      <p:sp>
        <p:nvSpPr>
          <p:cNvPr id="12" name="TextBox 11"/>
          <p:cNvSpPr txBox="1"/>
          <p:nvPr/>
        </p:nvSpPr>
        <p:spPr>
          <a:xfrm>
            <a:off x="1084194" y="4862442"/>
            <a:ext cx="2794851" cy="707886"/>
          </a:xfrm>
          <a:prstGeom prst="rect">
            <a:avLst/>
          </a:prstGeom>
          <a:noFill/>
        </p:spPr>
        <p:txBody>
          <a:bodyPr wrap="square" rtlCol="0">
            <a:spAutoFit/>
          </a:bodyPr>
          <a:lstStyle/>
          <a:p>
            <a:pPr algn="ctr"/>
            <a:r>
              <a:rPr lang="en-US" sz="2000" b="1" dirty="0" smtClean="0">
                <a:solidFill>
                  <a:srgbClr val="FFFF00"/>
                </a:solidFill>
              </a:rPr>
              <a:t>HYDROCODONE (LORCET, VICODIN)</a:t>
            </a:r>
            <a:endParaRPr lang="en-US" sz="2000" b="1" dirty="0">
              <a:solidFill>
                <a:srgbClr val="FFFF00"/>
              </a:solidFill>
            </a:endParaRPr>
          </a:p>
        </p:txBody>
      </p:sp>
      <p:sp>
        <p:nvSpPr>
          <p:cNvPr id="13" name="TextBox 12"/>
          <p:cNvSpPr txBox="1"/>
          <p:nvPr/>
        </p:nvSpPr>
        <p:spPr>
          <a:xfrm>
            <a:off x="6451679" y="5779188"/>
            <a:ext cx="2643809" cy="707886"/>
          </a:xfrm>
          <a:prstGeom prst="rect">
            <a:avLst/>
          </a:prstGeom>
          <a:noFill/>
        </p:spPr>
        <p:txBody>
          <a:bodyPr wrap="square" rtlCol="0">
            <a:spAutoFit/>
          </a:bodyPr>
          <a:lstStyle/>
          <a:p>
            <a:pPr algn="ctr"/>
            <a:r>
              <a:rPr lang="en-US" sz="2000" b="1" dirty="0" smtClean="0">
                <a:solidFill>
                  <a:srgbClr val="FFFF00"/>
                </a:solidFill>
              </a:rPr>
              <a:t>MEPEREDINE</a:t>
            </a:r>
            <a:br>
              <a:rPr lang="en-US" sz="2000" b="1" dirty="0" smtClean="0">
                <a:solidFill>
                  <a:srgbClr val="FFFF00"/>
                </a:solidFill>
              </a:rPr>
            </a:br>
            <a:r>
              <a:rPr lang="en-US" sz="2000" b="1" dirty="0" smtClean="0">
                <a:solidFill>
                  <a:srgbClr val="FFFF00"/>
                </a:solidFill>
              </a:rPr>
              <a:t>(DEMEROL)</a:t>
            </a:r>
            <a:endParaRPr lang="en-US" sz="2000" b="1" dirty="0">
              <a:solidFill>
                <a:srgbClr val="FFFF00"/>
              </a:solidFill>
            </a:endParaRPr>
          </a:p>
        </p:txBody>
      </p:sp>
      <p:sp>
        <p:nvSpPr>
          <p:cNvPr id="14" name="TextBox 13"/>
          <p:cNvSpPr txBox="1"/>
          <p:nvPr/>
        </p:nvSpPr>
        <p:spPr>
          <a:xfrm>
            <a:off x="8440691" y="5948614"/>
            <a:ext cx="2643809" cy="400110"/>
          </a:xfrm>
          <a:prstGeom prst="rect">
            <a:avLst/>
          </a:prstGeom>
          <a:noFill/>
        </p:spPr>
        <p:txBody>
          <a:bodyPr wrap="square" rtlCol="0">
            <a:spAutoFit/>
          </a:bodyPr>
          <a:lstStyle/>
          <a:p>
            <a:pPr algn="ctr"/>
            <a:r>
              <a:rPr lang="en-US" sz="2000" b="1" dirty="0" smtClean="0">
                <a:solidFill>
                  <a:srgbClr val="FFFF00"/>
                </a:solidFill>
              </a:rPr>
              <a:t>MORPHINE</a:t>
            </a:r>
            <a:endParaRPr lang="en-US" sz="2000" b="1" dirty="0">
              <a:solidFill>
                <a:srgbClr val="FFFF00"/>
              </a:solidFill>
            </a:endParaRPr>
          </a:p>
        </p:txBody>
      </p:sp>
      <p:sp>
        <p:nvSpPr>
          <p:cNvPr id="4" name="Oval 3"/>
          <p:cNvSpPr/>
          <p:nvPr/>
        </p:nvSpPr>
        <p:spPr>
          <a:xfrm>
            <a:off x="7773583" y="2686379"/>
            <a:ext cx="3097617" cy="7789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FENTANYL</a:t>
            </a:r>
            <a:endParaRPr lang="en-US" sz="2800" b="1" dirty="0">
              <a:solidFill>
                <a:srgbClr val="FF0000"/>
              </a:solidFill>
            </a:endParaRPr>
          </a:p>
        </p:txBody>
      </p:sp>
    </p:spTree>
    <p:extLst>
      <p:ext uri="{BB962C8B-B14F-4D97-AF65-F5344CB8AC3E}">
        <p14:creationId xmlns:p14="http://schemas.microsoft.com/office/powerpoint/2010/main" val="107960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60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50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40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3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2000" fill="hold"/>
                                        <p:tgtEl>
                                          <p:spTgt spid="4"/>
                                        </p:tgtEl>
                                        <p:attrNameLst>
                                          <p:attrName>ppt_x</p:attrName>
                                        </p:attrNameLst>
                                      </p:cBhvr>
                                      <p:tavLst>
                                        <p:tav tm="0">
                                          <p:val>
                                            <p:strVal val="1+#ppt_w/2"/>
                                          </p:val>
                                        </p:tav>
                                        <p:tav tm="100000">
                                          <p:val>
                                            <p:strVal val="#ppt_x"/>
                                          </p:val>
                                        </p:tav>
                                      </p:tavLst>
                                    </p:anim>
                                    <p:anim calcmode="lin" valueType="num">
                                      <p:cBhvr additive="base">
                                        <p:cTn id="45"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Non-Pharmaceutical Fentanyl</a:t>
            </a:r>
            <a:endParaRPr lang="en-US" b="1" dirty="0"/>
          </a:p>
        </p:txBody>
      </p:sp>
      <p:sp>
        <p:nvSpPr>
          <p:cNvPr id="4" name="Slide Number Placeholder 3"/>
          <p:cNvSpPr>
            <a:spLocks noGrp="1"/>
          </p:cNvSpPr>
          <p:nvPr>
            <p:ph type="sldNum" idx="12"/>
          </p:nvPr>
        </p:nvSpPr>
        <p:spPr/>
        <p:txBody>
          <a:bodyPr/>
          <a:lstStyle/>
          <a:p>
            <a:pPr algn="r">
              <a:buClr>
                <a:srgbClr val="4590B8"/>
              </a:buClr>
              <a:buSzPct val="25000"/>
              <a:buFont typeface="Cabin"/>
              <a:buNone/>
            </a:pPr>
            <a:fld id="{00000000-1234-1234-1234-123412341234}" type="slidenum">
              <a:rPr lang="en-US" sz="900" smtClean="0">
                <a:solidFill>
                  <a:srgbClr val="4590B8"/>
                </a:solidFill>
                <a:latin typeface="Cabin"/>
                <a:ea typeface="Cabin"/>
                <a:cs typeface="Cabin"/>
                <a:sym typeface="Cabin"/>
              </a:rPr>
              <a:pPr algn="r">
                <a:buClr>
                  <a:srgbClr val="4590B8"/>
                </a:buClr>
                <a:buSzPct val="25000"/>
                <a:buFont typeface="Cabin"/>
                <a:buNone/>
              </a:pPr>
              <a:t>6</a:t>
            </a:fld>
            <a:endParaRPr lang="en-US" sz="900">
              <a:solidFill>
                <a:srgbClr val="4590B8"/>
              </a:solidFill>
              <a:latin typeface="Cabin"/>
              <a:ea typeface="Cabin"/>
              <a:cs typeface="Cabin"/>
              <a:sym typeface="Cabin"/>
            </a:endParaRPr>
          </a:p>
        </p:txBody>
      </p:sp>
      <p:sp>
        <p:nvSpPr>
          <p:cNvPr id="7" name="Rectangle 6"/>
          <p:cNvSpPr/>
          <p:nvPr/>
        </p:nvSpPr>
        <p:spPr>
          <a:xfrm>
            <a:off x="414639" y="1841951"/>
            <a:ext cx="11326257" cy="1723549"/>
          </a:xfrm>
          <a:prstGeom prst="rect">
            <a:avLst/>
          </a:prstGeom>
        </p:spPr>
        <p:txBody>
          <a:bodyPr wrap="square">
            <a:spAutoFit/>
          </a:bodyPr>
          <a:lstStyle/>
          <a:p>
            <a:pPr algn="ctr">
              <a:spcAft>
                <a:spcPts val="1200"/>
              </a:spcAft>
              <a:defRPr/>
            </a:pPr>
            <a:r>
              <a:rPr lang="en-US" sz="2800" u="sng" dirty="0">
                <a:latin typeface="Cabin"/>
              </a:rPr>
              <a:t>Fatal Dose </a:t>
            </a:r>
            <a:r>
              <a:rPr lang="en-US" sz="3600" u="sng" dirty="0">
                <a:latin typeface="Cabin"/>
              </a:rPr>
              <a:t/>
            </a:r>
            <a:br>
              <a:rPr lang="en-US" sz="3600" u="sng" dirty="0">
                <a:latin typeface="Cabin"/>
              </a:rPr>
            </a:br>
            <a:r>
              <a:rPr lang="en-US" sz="2000" i="1" dirty="0" smtClean="0">
                <a:latin typeface="Cabin"/>
              </a:rPr>
              <a:t>(varies </a:t>
            </a:r>
            <a:r>
              <a:rPr lang="en-US" sz="2000" i="1" dirty="0">
                <a:latin typeface="Cabin"/>
              </a:rPr>
              <a:t>widely by user and the method of </a:t>
            </a:r>
            <a:r>
              <a:rPr lang="en-US" sz="2000" i="1" dirty="0" smtClean="0">
                <a:latin typeface="Cabin"/>
              </a:rPr>
              <a:t>consumption)</a:t>
            </a:r>
            <a:endParaRPr lang="en-US" sz="2400" b="1" dirty="0">
              <a:latin typeface="Cabin"/>
            </a:endParaRPr>
          </a:p>
          <a:p>
            <a:pPr algn="ctr">
              <a:spcAft>
                <a:spcPts val="1200"/>
              </a:spcAft>
              <a:defRPr/>
            </a:pPr>
            <a:r>
              <a:rPr lang="en-US" sz="2400" b="1" dirty="0" smtClean="0">
                <a:latin typeface="Cabin"/>
              </a:rPr>
              <a:t>Heroin	Fentanyl	Carfentanil</a:t>
            </a:r>
            <a:r>
              <a:rPr lang="en-US" sz="2400" dirty="0" smtClean="0">
                <a:latin typeface="Cabin"/>
              </a:rPr>
              <a:t/>
            </a:r>
            <a:br>
              <a:rPr lang="en-US" sz="2400" dirty="0" smtClean="0">
                <a:latin typeface="Cabin"/>
              </a:rPr>
            </a:br>
            <a:r>
              <a:rPr lang="en-US" sz="2400" dirty="0" smtClean="0">
                <a:latin typeface="Cabin"/>
              </a:rPr>
              <a:t>       30 mg 	       2-3mg	       200 micrograms</a:t>
            </a:r>
          </a:p>
        </p:txBody>
      </p:sp>
      <p:grpSp>
        <p:nvGrpSpPr>
          <p:cNvPr id="10" name="Group 9"/>
          <p:cNvGrpSpPr/>
          <p:nvPr/>
        </p:nvGrpSpPr>
        <p:grpSpPr>
          <a:xfrm>
            <a:off x="1782861" y="3827074"/>
            <a:ext cx="4156186" cy="3030926"/>
            <a:chOff x="7623904" y="1802062"/>
            <a:chExt cx="3200401" cy="2333914"/>
          </a:xfrm>
        </p:grpSpPr>
        <p:pic>
          <p:nvPicPr>
            <p:cNvPr id="5" name="Picture 4" descr="A fatal dose of fentanyl (2mg) shown next to a penny demonstrates the incredibly small amount of fentanyl needed to take a life." title="Fatal dose of Fentanyl"/>
            <p:cNvPicPr>
              <a:picLocks noChangeAspect="1"/>
            </p:cNvPicPr>
            <p:nvPr/>
          </p:nvPicPr>
          <p:blipFill rotWithShape="1">
            <a:blip r:embed="rId3">
              <a:extLst>
                <a:ext uri="{28A0092B-C50C-407E-A947-70E740481C1C}">
                  <a14:useLocalDpi xmlns:a14="http://schemas.microsoft.com/office/drawing/2010/main" val="0"/>
                </a:ext>
              </a:extLst>
            </a:blip>
            <a:srcRect b="26135"/>
            <a:stretch/>
          </p:blipFill>
          <p:spPr>
            <a:xfrm>
              <a:off x="7623904" y="1802062"/>
              <a:ext cx="3200401" cy="1806525"/>
            </a:xfrm>
            <a:prstGeom prst="rect">
              <a:avLst/>
            </a:prstGeom>
          </p:spPr>
        </p:pic>
        <p:sp>
          <p:nvSpPr>
            <p:cNvPr id="9" name="TextBox 8"/>
            <p:cNvSpPr txBox="1"/>
            <p:nvPr/>
          </p:nvSpPr>
          <p:spPr>
            <a:xfrm>
              <a:off x="7741918" y="3492744"/>
              <a:ext cx="2964371" cy="643232"/>
            </a:xfrm>
            <a:prstGeom prst="rect">
              <a:avLst/>
            </a:prstGeom>
            <a:noFill/>
          </p:spPr>
          <p:txBody>
            <a:bodyPr wrap="none" rtlCol="0">
              <a:spAutoFit/>
            </a:bodyPr>
            <a:lstStyle/>
            <a:p>
              <a:pPr algn="ctr"/>
              <a:r>
                <a:rPr lang="en-US" sz="1600" i="1" dirty="0" smtClean="0"/>
                <a:t>2mg of powder shown next </a:t>
              </a:r>
              <a:br>
                <a:rPr lang="en-US" sz="1600" i="1" dirty="0" smtClean="0"/>
              </a:br>
              <a:r>
                <a:rPr lang="en-US" sz="1600" i="1" dirty="0" smtClean="0"/>
                <a:t>to a penny (DEA)</a:t>
              </a:r>
              <a:endParaRPr lang="en-US" sz="1600" i="1" dirty="0"/>
            </a:p>
          </p:txBody>
        </p:sp>
      </p:grpSp>
      <p:pic>
        <p:nvPicPr>
          <p:cNvPr id="6" name="Picture 5" descr="A fatal dose of heroin is 30mg. A fatal dose of fentanyl can be as little as 2-3mg. A fatal dose of carfentanil is theoretically as little as 200 micrograms." title="Fatal doses of Heroin, Fentanyl, and Carfentan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846" y="3973882"/>
            <a:ext cx="3847193" cy="2678398"/>
          </a:xfrm>
          <a:prstGeom prst="rect">
            <a:avLst/>
          </a:prstGeom>
        </p:spPr>
      </p:pic>
    </p:spTree>
    <p:extLst>
      <p:ext uri="{BB962C8B-B14F-4D97-AF65-F5344CB8AC3E}">
        <p14:creationId xmlns:p14="http://schemas.microsoft.com/office/powerpoint/2010/main" val="10740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Maryland’s Declaration of Emergency</a:t>
            </a:r>
            <a:endParaRPr lang="en-US" dirty="0"/>
          </a:p>
        </p:txBody>
      </p:sp>
      <p:sp>
        <p:nvSpPr>
          <p:cNvPr id="4" name="Slide Number Placeholder 3"/>
          <p:cNvSpPr>
            <a:spLocks noGrp="1"/>
          </p:cNvSpPr>
          <p:nvPr>
            <p:ph type="sldNum" idx="12"/>
          </p:nvPr>
        </p:nvSpPr>
        <p:spPr/>
        <p:txBody>
          <a:bodyPr/>
          <a:lstStyle/>
          <a:p>
            <a:pPr algn="r">
              <a:buClr>
                <a:srgbClr val="4590B8"/>
              </a:buClr>
              <a:buSzPct val="25000"/>
              <a:buFont typeface="Cabin"/>
              <a:buNone/>
            </a:pPr>
            <a:fld id="{00000000-1234-1234-1234-123412341234}" type="slidenum">
              <a:rPr lang="en-US" sz="900" smtClean="0">
                <a:solidFill>
                  <a:srgbClr val="4590B8"/>
                </a:solidFill>
                <a:latin typeface="Cabin"/>
                <a:ea typeface="Cabin"/>
                <a:cs typeface="Cabin"/>
                <a:sym typeface="Cabin"/>
              </a:rPr>
              <a:pPr algn="r">
                <a:buClr>
                  <a:srgbClr val="4590B8"/>
                </a:buClr>
                <a:buSzPct val="25000"/>
                <a:buFont typeface="Cabin"/>
                <a:buNone/>
              </a:pPr>
              <a:t>7</a:t>
            </a:fld>
            <a:endParaRPr lang="en-US" sz="900">
              <a:solidFill>
                <a:srgbClr val="4590B8"/>
              </a:solidFill>
              <a:latin typeface="Cabin"/>
              <a:ea typeface="Cabin"/>
              <a:cs typeface="Cabin"/>
              <a:sym typeface="Cabin"/>
            </a:endParaRPr>
          </a:p>
        </p:txBody>
      </p:sp>
      <p:pic>
        <p:nvPicPr>
          <p:cNvPr id="10" name="Picture 2" descr="https://lh3.googleusercontent.com/1lkwkF91BHpwgLCdunqENYbuB8htRh_IwzNUdN_NWtCpYYYXWq49Vigg4zPnSuUkLBCAxZFsCyAMfw-3qaF9UtcmejYYtMXm-w4V8s0WGtonr1z8DP1PjwKdJdlgYalmSwG2BTJ7"/>
          <p:cNvPicPr>
            <a:picLocks noChangeAspect="1" noChangeArrowheads="1"/>
          </p:cNvPicPr>
          <p:nvPr/>
        </p:nvPicPr>
        <p:blipFill rotWithShape="1">
          <a:blip r:embed="rId3">
            <a:extLst>
              <a:ext uri="{28A0092B-C50C-407E-A947-70E740481C1C}">
                <a14:useLocalDpi xmlns:a14="http://schemas.microsoft.com/office/drawing/2010/main" val="0"/>
              </a:ext>
            </a:extLst>
          </a:blip>
          <a:srcRect l="14485" t="5038" r="12505" b="5516"/>
          <a:stretch/>
        </p:blipFill>
        <p:spPr bwMode="auto">
          <a:xfrm>
            <a:off x="6858730" y="1898487"/>
            <a:ext cx="4752077" cy="46664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n image of Maryland Executive Order 01.01.2017.02 which created the Opioid Operational Command Center (OOCC)." title="Executive Order"/>
          <p:cNvPicPr>
            <a:picLocks noChangeAspect="1"/>
          </p:cNvPicPr>
          <p:nvPr/>
        </p:nvPicPr>
        <p:blipFill>
          <a:blip r:embed="rId4"/>
          <a:stretch>
            <a:fillRect/>
          </a:stretch>
        </p:blipFill>
        <p:spPr>
          <a:xfrm>
            <a:off x="1012824" y="2228320"/>
            <a:ext cx="4772669" cy="3727817"/>
          </a:xfrm>
          <a:prstGeom prst="rect">
            <a:avLst/>
          </a:prstGeom>
        </p:spPr>
      </p:pic>
    </p:spTree>
    <p:extLst>
      <p:ext uri="{BB962C8B-B14F-4D97-AF65-F5344CB8AC3E}">
        <p14:creationId xmlns:p14="http://schemas.microsoft.com/office/powerpoint/2010/main" val="28988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3" name="Rectangle 12"/>
          <p:cNvSpPr/>
          <p:nvPr/>
        </p:nvSpPr>
        <p:spPr>
          <a:xfrm>
            <a:off x="155573" y="236537"/>
            <a:ext cx="11814754" cy="373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Shape 183" descr="Exec Order Screenshot_2.7.2017.png"/>
          <p:cNvSpPr/>
          <p:nvPr/>
        </p:nvSpPr>
        <p:spPr>
          <a:xfrm>
            <a:off x="155575" y="84138"/>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4" name="Shape 184" descr="Exec Order Screenshot_2.7.2017.png"/>
          <p:cNvSpPr/>
          <p:nvPr/>
        </p:nvSpPr>
        <p:spPr>
          <a:xfrm>
            <a:off x="307975" y="2365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5" name="Shape 185" descr="Exec Order Screenshot_2.7.2017.png"/>
          <p:cNvSpPr/>
          <p:nvPr/>
        </p:nvSpPr>
        <p:spPr>
          <a:xfrm>
            <a:off x="460375" y="388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526" y="84138"/>
            <a:ext cx="8928848" cy="6696636"/>
          </a:xfrm>
          <a:prstGeom prst="rect">
            <a:avLst/>
          </a:prstGeom>
        </p:spPr>
      </p:pic>
    </p:spTree>
    <p:extLst>
      <p:ext uri="{BB962C8B-B14F-4D97-AF65-F5344CB8AC3E}">
        <p14:creationId xmlns:p14="http://schemas.microsoft.com/office/powerpoint/2010/main" val="2320496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79" y="703385"/>
            <a:ext cx="6214560" cy="6154615"/>
          </a:xfrm>
          <a:prstGeom prst="rect">
            <a:avLst/>
          </a:prstGeom>
        </p:spPr>
      </p:pic>
      <p:pic>
        <p:nvPicPr>
          <p:cNvPr id="4" name="Picture 2" descr="https://lh4.googleusercontent.com/LcAdJwqjybNoTTIDhTMYVkH7Ky6EpAR41q-f6ZNaR463eDyxL-0WG0M3QS652rA9wiz0_ALBCd1Qp4ErTsg4HbaDRvmbWAgzWR2nkAQ-U8nRw_ZyNyPK8mPSo0JzZGEqWd5D72V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657" y="1328062"/>
            <a:ext cx="4357747" cy="490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8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10584</TotalTime>
  <Words>790</Words>
  <Application>Microsoft Office PowerPoint</Application>
  <PresentationFormat>Widescreen</PresentationFormat>
  <Paragraphs>133</Paragraphs>
  <Slides>17</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Cabin</vt:lpstr>
      <vt:lpstr>Calibri</vt:lpstr>
      <vt:lpstr>Noto Sans</vt:lpstr>
      <vt:lpstr>Wingdings</vt:lpstr>
      <vt:lpstr>Dividend</vt:lpstr>
      <vt:lpstr>Governor’s Workforce Development Board</vt:lpstr>
      <vt:lpstr>PowerPoint Presentation</vt:lpstr>
      <vt:lpstr>PowerPoint Presentation</vt:lpstr>
      <vt:lpstr>Drug- and Alcohol-Related Intoxication Deaths,  U.S. and Maryland</vt:lpstr>
      <vt:lpstr>What is Causing this increase?</vt:lpstr>
      <vt:lpstr>Non-Pharmaceutical Fentanyl</vt:lpstr>
      <vt:lpstr>Maryland’s Declaration of Emergency</vt:lpstr>
      <vt:lpstr>PowerPoint Presentation</vt:lpstr>
      <vt:lpstr>PowerPoint Presentation</vt:lpstr>
      <vt:lpstr>Local Opioid Intervention Team Response</vt:lpstr>
      <vt:lpstr>Workforce Development as a Part of the Solution</vt:lpstr>
      <vt:lpstr>Questions? </vt:lpstr>
      <vt:lpstr>Governor’s Workforce Development Board</vt:lpstr>
      <vt:lpstr>Workforce Development as a Part of the Solution</vt:lpstr>
      <vt:lpstr>Workforce Development as a Part of the Solution</vt:lpstr>
      <vt:lpstr>Workforce Development as a Part of the Solution</vt:lpstr>
      <vt:lpstr>QUESTIONS? </vt:lpstr>
    </vt:vector>
  </TitlesOfParts>
  <Company>State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 Barron</dc:creator>
  <cp:lastModifiedBy>Windows User</cp:lastModifiedBy>
  <cp:revision>251</cp:revision>
  <cp:lastPrinted>2018-11-13T22:27:12Z</cp:lastPrinted>
  <dcterms:created xsi:type="dcterms:W3CDTF">2017-09-08T12:56:01Z</dcterms:created>
  <dcterms:modified xsi:type="dcterms:W3CDTF">2018-12-13T12:47:31Z</dcterms:modified>
</cp:coreProperties>
</file>