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81100" y="698500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49ac757495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4" name="Google Shape;94;g49ac757495_0_6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200" cy="418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g49ac757495_0_6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00" cy="46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" name="Google Shape;105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" name="Google Shape;117;p3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3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8" name="Google Shape;12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ldNum" idx="12"/>
          </p:nvPr>
        </p:nvSpPr>
        <p:spPr>
          <a:xfrm>
            <a:off x="381000" y="64770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381000" y="64770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p12"/>
          <p:cNvSpPr txBox="1">
            <a:spLocks noGrp="1"/>
          </p:cNvSpPr>
          <p:nvPr>
            <p:ph type="sldNum" idx="12"/>
          </p:nvPr>
        </p:nvSpPr>
        <p:spPr>
          <a:xfrm>
            <a:off x="381000" y="64770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381000" y="64770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381000" y="64770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2" name="Google Shape;32;p4"/>
          <p:cNvPicPr preferRelativeResize="0"/>
          <p:nvPr/>
        </p:nvPicPr>
        <p:blipFill rotWithShape="1">
          <a:blip r:embed="rId2">
            <a:alphaModFix/>
          </a:blip>
          <a:srcRect l="18498" r="16947"/>
          <a:stretch/>
        </p:blipFill>
        <p:spPr>
          <a:xfrm>
            <a:off x="0" y="76200"/>
            <a:ext cx="1734233" cy="160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Google Shape;33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38800" y="5781733"/>
            <a:ext cx="3320563" cy="101939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4" name="Google Shape;34;p4"/>
          <p:cNvCxnSpPr/>
          <p:nvPr/>
        </p:nvCxnSpPr>
        <p:spPr>
          <a:xfrm>
            <a:off x="457200" y="5715000"/>
            <a:ext cx="8458200" cy="0"/>
          </a:xfrm>
          <a:prstGeom prst="straightConnector1">
            <a:avLst/>
          </a:prstGeom>
          <a:noFill/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ldNum" idx="12"/>
          </p:nvPr>
        </p:nvSpPr>
        <p:spPr>
          <a:xfrm>
            <a:off x="381000" y="64770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sldNum" idx="12"/>
          </p:nvPr>
        </p:nvSpPr>
        <p:spPr>
          <a:xfrm>
            <a:off x="381000" y="64770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381000" y="64770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sldNum" idx="12"/>
          </p:nvPr>
        </p:nvSpPr>
        <p:spPr>
          <a:xfrm>
            <a:off x="381000" y="64770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sldNum" idx="12"/>
          </p:nvPr>
        </p:nvSpPr>
        <p:spPr>
          <a:xfrm>
            <a:off x="381000" y="64770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sldNum" idx="12"/>
          </p:nvPr>
        </p:nvSpPr>
        <p:spPr>
          <a:xfrm>
            <a:off x="381000" y="64770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381000" y="64770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1" name="Google Shape;11;p1"/>
          <p:cNvPicPr preferRelativeResize="0"/>
          <p:nvPr/>
        </p:nvPicPr>
        <p:blipFill rotWithShape="1">
          <a:blip r:embed="rId13">
            <a:alphaModFix/>
          </a:blip>
          <a:srcRect l="18498" r="16947"/>
          <a:stretch/>
        </p:blipFill>
        <p:spPr>
          <a:xfrm>
            <a:off x="0" y="76200"/>
            <a:ext cx="1734233" cy="160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2;p1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5638800" y="5781733"/>
            <a:ext cx="3320563" cy="101939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Google Shape;13;p1"/>
          <p:cNvCxnSpPr/>
          <p:nvPr/>
        </p:nvCxnSpPr>
        <p:spPr>
          <a:xfrm>
            <a:off x="457200" y="5715000"/>
            <a:ext cx="8458200" cy="0"/>
          </a:xfrm>
          <a:prstGeom prst="straightConnector1">
            <a:avLst/>
          </a:prstGeom>
          <a:noFill/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>
            <a:spLocks noGrp="1"/>
          </p:cNvSpPr>
          <p:nvPr>
            <p:ph type="body" idx="1"/>
          </p:nvPr>
        </p:nvSpPr>
        <p:spPr>
          <a:xfrm>
            <a:off x="838200" y="2209800"/>
            <a:ext cx="77724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Maryland’s</a:t>
            </a:r>
            <a:r>
              <a:rPr lang="en-US" sz="4000" b="1">
                <a:solidFill>
                  <a:schemeClr val="dk1"/>
                </a:solidFill>
              </a:rPr>
              <a:t> Workforce Development</a:t>
            </a:r>
            <a:r>
              <a:rPr lang="en-US" sz="3600" b="1">
                <a:solidFill>
                  <a:schemeClr val="dk1"/>
                </a:solidFill>
              </a:rPr>
              <a:t> Growth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US"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SECRETARY KELLY M. SCHULZ</a:t>
            </a:r>
            <a:br>
              <a:rPr lang="en-US"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MARYLAND DEPARTMENT OF LABOR</a:t>
            </a:r>
            <a:br>
              <a:rPr lang="en-US"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600"/>
              <a:t>DECEMBER 11, 2018</a:t>
            </a:r>
            <a:endParaRPr sz="1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676400" y="182488"/>
            <a:ext cx="7239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4000" b="1">
                <a:solidFill>
                  <a:srgbClr val="C00000"/>
                </a:solidFill>
              </a:rPr>
              <a:t>Improving Maryland’s Workforce</a:t>
            </a:r>
            <a:endParaRPr sz="4000" b="1" i="0" u="none" strike="noStrike" cap="none">
              <a:solidFill>
                <a:srgbClr val="C00000"/>
              </a:solidFill>
            </a:endParaRPr>
          </a:p>
        </p:txBody>
      </p:sp>
      <p:pic>
        <p:nvPicPr>
          <p:cNvPr id="98" name="Google Shape;98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38800" y="5781733"/>
            <a:ext cx="3320563" cy="101939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9" name="Google Shape;99;p14"/>
          <p:cNvCxnSpPr/>
          <p:nvPr/>
        </p:nvCxnSpPr>
        <p:spPr>
          <a:xfrm>
            <a:off x="457200" y="5715000"/>
            <a:ext cx="8458200" cy="0"/>
          </a:xfrm>
          <a:prstGeom prst="straightConnector1">
            <a:avLst/>
          </a:prstGeom>
          <a:noFill/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0"/>
              </a:srgbClr>
            </a:outerShdw>
          </a:effectLst>
        </p:spPr>
      </p:cxnSp>
      <p:pic>
        <p:nvPicPr>
          <p:cNvPr id="100" name="Google Shape;100;p14"/>
          <p:cNvPicPr preferRelativeResize="0"/>
          <p:nvPr/>
        </p:nvPicPr>
        <p:blipFill rotWithShape="1">
          <a:blip r:embed="rId4">
            <a:alphaModFix/>
          </a:blip>
          <a:srcRect l="18494" r="16951"/>
          <a:stretch/>
        </p:blipFill>
        <p:spPr>
          <a:xfrm>
            <a:off x="0" y="76200"/>
            <a:ext cx="1734232" cy="160662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4"/>
          <p:cNvSpPr txBox="1">
            <a:spLocks noGrp="1"/>
          </p:cNvSpPr>
          <p:nvPr>
            <p:ph type="sldNum" idx="12"/>
          </p:nvPr>
        </p:nvSpPr>
        <p:spPr>
          <a:xfrm>
            <a:off x="685800" y="6356350"/>
            <a:ext cx="8001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4"/>
          <p:cNvSpPr txBox="1"/>
          <p:nvPr/>
        </p:nvSpPr>
        <p:spPr>
          <a:xfrm>
            <a:off x="372600" y="1396700"/>
            <a:ext cx="8627400" cy="394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Since January 2015, total employment in Maryland has increased by 101,500 jobs. 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810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Active employer accounts registered with the Division of Unemployment Insurance reached the highest amount ever recorded in Maryland (149,658) and have grown almost 6% since 2015. 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810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Maryland’s Labor Force Participation Rate is consistently higher than the national rate. In July 2018, Maryland had a rate of 67.5% compared to the national rate of 62.9%. 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 txBox="1">
            <a:spLocks noGrp="1"/>
          </p:cNvSpPr>
          <p:nvPr>
            <p:ph type="title"/>
          </p:nvPr>
        </p:nvSpPr>
        <p:spPr>
          <a:xfrm>
            <a:off x="1676400" y="182488"/>
            <a:ext cx="7239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4000" b="1">
                <a:solidFill>
                  <a:srgbClr val="C00000"/>
                </a:solidFill>
              </a:rPr>
              <a:t>Registered Apprenticeship</a:t>
            </a:r>
            <a:endParaRPr sz="4000" b="1" i="0" u="none" strike="noStrike" cap="none">
              <a:solidFill>
                <a:srgbClr val="C00000"/>
              </a:solidFill>
            </a:endParaRPr>
          </a:p>
        </p:txBody>
      </p:sp>
      <p:pic>
        <p:nvPicPr>
          <p:cNvPr id="109" name="Google Shape;10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38800" y="5781733"/>
            <a:ext cx="3320563" cy="101939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0" name="Google Shape;110;p15"/>
          <p:cNvCxnSpPr/>
          <p:nvPr/>
        </p:nvCxnSpPr>
        <p:spPr>
          <a:xfrm>
            <a:off x="457200" y="5715000"/>
            <a:ext cx="8458200" cy="0"/>
          </a:xfrm>
          <a:prstGeom prst="straightConnector1">
            <a:avLst/>
          </a:prstGeom>
          <a:noFill/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</p:cxnSp>
      <p:pic>
        <p:nvPicPr>
          <p:cNvPr id="111" name="Google Shape;111;p15"/>
          <p:cNvPicPr preferRelativeResize="0"/>
          <p:nvPr/>
        </p:nvPicPr>
        <p:blipFill rotWithShape="1">
          <a:blip r:embed="rId4">
            <a:alphaModFix/>
          </a:blip>
          <a:srcRect l="18498" r="16947"/>
          <a:stretch/>
        </p:blipFill>
        <p:spPr>
          <a:xfrm>
            <a:off x="0" y="76200"/>
            <a:ext cx="1734232" cy="160662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5"/>
          <p:cNvSpPr txBox="1">
            <a:spLocks noGrp="1"/>
          </p:cNvSpPr>
          <p:nvPr>
            <p:ph type="sldNum" idx="12"/>
          </p:nvPr>
        </p:nvSpPr>
        <p:spPr>
          <a:xfrm>
            <a:off x="685800" y="6356350"/>
            <a:ext cx="8001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5"/>
          <p:cNvSpPr txBox="1"/>
          <p:nvPr/>
        </p:nvSpPr>
        <p:spPr>
          <a:xfrm>
            <a:off x="331850" y="1839175"/>
            <a:ext cx="8627400" cy="394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683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-US"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22 sponsors reactivated </a:t>
            </a:r>
            <a:endParaRPr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266.7% increase from previous 45 months</a:t>
            </a:r>
            <a:endParaRPr sz="2200" b="0" i="0" u="none" strike="sng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-US"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grants totaling $4,016,649 awarded to DLLR</a:t>
            </a:r>
            <a:endParaRPr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45 new sponsors registered</a:t>
            </a:r>
            <a:endParaRPr sz="2200" strike="sng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95.7% increase from previous months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January 2015, Maryland had 8,135 Registered Apprentices. As of October 2018, Maryland has 10,162 Registered Apprentices, an increase of 24.9%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Currently, there are 143 active sponsors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5"/>
          <p:cNvSpPr txBox="1"/>
          <p:nvPr/>
        </p:nvSpPr>
        <p:spPr>
          <a:xfrm>
            <a:off x="457200" y="1445863"/>
            <a:ext cx="5115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CC9900"/>
                </a:solidFill>
                <a:latin typeface="Calibri"/>
                <a:ea typeface="Calibri"/>
                <a:cs typeface="Calibri"/>
                <a:sym typeface="Calibri"/>
              </a:rPr>
              <a:t>Since October 2016:</a:t>
            </a:r>
            <a:endParaRPr sz="2400" b="1" i="0" u="none" strike="noStrike" cap="none">
              <a:solidFill>
                <a:srgbClr val="CC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38800" y="5781733"/>
            <a:ext cx="3320563" cy="101939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1" name="Google Shape;121;p16"/>
          <p:cNvCxnSpPr/>
          <p:nvPr/>
        </p:nvCxnSpPr>
        <p:spPr>
          <a:xfrm>
            <a:off x="457200" y="5715000"/>
            <a:ext cx="8458200" cy="0"/>
          </a:xfrm>
          <a:prstGeom prst="straightConnector1">
            <a:avLst/>
          </a:prstGeom>
          <a:noFill/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254"/>
              </a:srgbClr>
            </a:outerShdw>
          </a:effectLst>
        </p:spPr>
      </p:cxnSp>
      <p:pic>
        <p:nvPicPr>
          <p:cNvPr id="122" name="Google Shape;122;p16"/>
          <p:cNvPicPr preferRelativeResize="0"/>
          <p:nvPr/>
        </p:nvPicPr>
        <p:blipFill rotWithShape="1">
          <a:blip r:embed="rId4">
            <a:alphaModFix/>
          </a:blip>
          <a:srcRect l="18498" r="16947"/>
          <a:stretch/>
        </p:blipFill>
        <p:spPr>
          <a:xfrm>
            <a:off x="0" y="76200"/>
            <a:ext cx="1734233" cy="160662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16"/>
          <p:cNvSpPr txBox="1">
            <a:spLocks noGrp="1"/>
          </p:cNvSpPr>
          <p:nvPr>
            <p:ph type="title"/>
          </p:nvPr>
        </p:nvSpPr>
        <p:spPr>
          <a:xfrm>
            <a:off x="1456400" y="274650"/>
            <a:ext cx="72303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000"/>
              <a:buFont typeface="Calibri"/>
              <a:buNone/>
            </a:pPr>
            <a:r>
              <a:rPr lang="en-US" sz="3800" b="1">
                <a:solidFill>
                  <a:srgbClr val="C00000"/>
                </a:solidFill>
              </a:rPr>
              <a:t>EARN MARYLAND</a:t>
            </a:r>
            <a:endParaRPr sz="3800" b="1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6"/>
          <p:cNvSpPr txBox="1">
            <a:spLocks noGrp="1"/>
          </p:cNvSpPr>
          <p:nvPr>
            <p:ph type="sldNum" idx="12"/>
          </p:nvPr>
        </p:nvSpPr>
        <p:spPr>
          <a:xfrm>
            <a:off x="381000" y="6477000"/>
            <a:ext cx="85923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6"/>
          <p:cNvSpPr txBox="1"/>
          <p:nvPr/>
        </p:nvSpPr>
        <p:spPr>
          <a:xfrm>
            <a:off x="307275" y="1625450"/>
            <a:ext cx="7940100" cy="3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Char char="●"/>
            </a:pPr>
            <a:r>
              <a:rPr lang="en-US"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74 Strategic Industry Partnerships comprised of over 1,000 employers and industry partners</a:t>
            </a:r>
            <a:endParaRPr sz="2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Char char="●"/>
            </a:pP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5,600 incumbent workers have received additional training, leading to a new skill, certification, or credential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Char char="●"/>
            </a:pPr>
            <a:r>
              <a:rPr lang="en-US"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3,573 unemployed/underemployed Marylanders completed training programs, of which 2,971 (83%) obtained employment</a:t>
            </a:r>
            <a:endParaRPr sz="2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Char char="●"/>
            </a:pPr>
            <a:r>
              <a:rPr lang="en-US"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every $1 invested, $18.</a:t>
            </a: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</a:t>
            </a:r>
            <a:r>
              <a:rPr lang="en-US"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economic activity is created</a:t>
            </a:r>
            <a:endParaRPr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Char char="●"/>
            </a:pPr>
            <a:r>
              <a:rPr lang="en-US"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Under </a:t>
            </a: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Hogan</a:t>
            </a:r>
            <a:r>
              <a:rPr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</a:t>
            </a:r>
            <a:r>
              <a:rPr lang="en-US" sz="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dministration, EARN Maryland budget has doubled that of past years, with an added $4 million investment in cyber and green jobs training</a:t>
            </a:r>
            <a:endParaRPr sz="2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7"/>
          <p:cNvSpPr txBox="1">
            <a:spLocks noGrp="1"/>
          </p:cNvSpPr>
          <p:nvPr>
            <p:ph type="title"/>
          </p:nvPr>
        </p:nvSpPr>
        <p:spPr>
          <a:xfrm>
            <a:off x="1371600" y="274638"/>
            <a:ext cx="7315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600"/>
              <a:buFont typeface="Arial"/>
              <a:buNone/>
            </a:pPr>
            <a:r>
              <a:rPr lang="en-US" sz="3800" b="1">
                <a:solidFill>
                  <a:srgbClr val="C00000"/>
                </a:solidFill>
              </a:rPr>
              <a:t>Maryland Business Works</a:t>
            </a:r>
            <a:endParaRPr sz="3800" i="0" u="none" strike="noStrike" cap="none">
              <a:solidFill>
                <a:schemeClr val="dk1"/>
              </a:solidFill>
            </a:endParaRPr>
          </a:p>
        </p:txBody>
      </p:sp>
      <p:sp>
        <p:nvSpPr>
          <p:cNvPr id="131" name="Google Shape;131;p17"/>
          <p:cNvSpPr txBox="1">
            <a:spLocks noGrp="1"/>
          </p:cNvSpPr>
          <p:nvPr>
            <p:ph type="body" idx="1"/>
          </p:nvPr>
        </p:nvSpPr>
        <p:spPr>
          <a:xfrm>
            <a:off x="457200" y="1942500"/>
            <a:ext cx="8458200" cy="25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30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●"/>
            </a:pPr>
            <a:r>
              <a:rPr lang="en-US" sz="2200"/>
              <a:t>Awarded $1,059,966 for 1,228 trainees at $863.16 per participant</a:t>
            </a:r>
            <a:endParaRPr sz="2200"/>
          </a:p>
          <a:p>
            <a:pPr marL="342900" lvl="0" indent="-3302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-US" sz="2200"/>
              <a:t>626 positions increased wages and 694 new positions were created</a:t>
            </a:r>
            <a:endParaRPr sz="2200"/>
          </a:p>
          <a:p>
            <a:pPr marL="342900" lvl="0" indent="-3302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-US" sz="2200"/>
              <a:t>484 registered apprentices benefitted at an average cost of $966.38</a:t>
            </a:r>
            <a:endParaRPr sz="2200"/>
          </a:p>
          <a:p>
            <a:pPr marL="342900" lvl="0" indent="-3302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●"/>
            </a:pPr>
            <a:r>
              <a:rPr lang="en-US" sz="2200"/>
              <a:t>Over 200 businesses participated with 70 businesses accessing multiple grant awards</a:t>
            </a:r>
            <a:endParaRPr sz="2200"/>
          </a:p>
          <a:p>
            <a:pPr marL="342900" lvl="0" indent="-3365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en-US" sz="2200"/>
              <a:t>During FY 2018, the Department of Commerce’s Partnership for Workforce Quality program provided $1,658,889 in training grants that are projected to support training of 1,210 employees</a:t>
            </a:r>
            <a:r>
              <a:rPr lang="en-US" sz="2300"/>
              <a:t> </a:t>
            </a:r>
            <a:endParaRPr sz="2300"/>
          </a:p>
          <a:p>
            <a:pPr marL="3429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17"/>
          <p:cNvSpPr txBox="1">
            <a:spLocks noGrp="1"/>
          </p:cNvSpPr>
          <p:nvPr>
            <p:ph type="sldNum" idx="12"/>
          </p:nvPr>
        </p:nvSpPr>
        <p:spPr>
          <a:xfrm>
            <a:off x="685800" y="6356350"/>
            <a:ext cx="8001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7"/>
          <p:cNvSpPr txBox="1"/>
          <p:nvPr/>
        </p:nvSpPr>
        <p:spPr>
          <a:xfrm>
            <a:off x="418500" y="1456450"/>
            <a:ext cx="6498600" cy="39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CC9900"/>
                </a:solidFill>
                <a:latin typeface="Calibri"/>
                <a:ea typeface="Calibri"/>
                <a:cs typeface="Calibri"/>
                <a:sym typeface="Calibri"/>
              </a:rPr>
              <a:t>MBW Program Highlights: PY 2015 – PY 2017</a:t>
            </a:r>
            <a:endParaRPr sz="2400" b="1" i="0" u="none" strike="noStrike" cap="none">
              <a:solidFill>
                <a:srgbClr val="CC99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None/>
            </a:pPr>
            <a:r>
              <a:rPr lang="en-US"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 sz="2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Questions?</a:t>
            </a:r>
            <a:endParaRPr sz="18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8"/>
          <p:cNvSpPr txBox="1">
            <a:spLocks noGrp="1"/>
          </p:cNvSpPr>
          <p:nvPr>
            <p:ph type="sldNum" idx="12"/>
          </p:nvPr>
        </p:nvSpPr>
        <p:spPr>
          <a:xfrm>
            <a:off x="381000" y="64770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338</Words>
  <Application>Microsoft Office PowerPoint</Application>
  <PresentationFormat>On-screen Show (4:3)</PresentationFormat>
  <Paragraphs>43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SECRETARY KELLY M. SCHULZ MARYLAND DEPARTMENT OF LABOR  DECEMBER 11, 2018</vt:lpstr>
      <vt:lpstr>Improving Maryland’s Workforce</vt:lpstr>
      <vt:lpstr>Registered Apprenticeship</vt:lpstr>
      <vt:lpstr>EARN MARYLAND</vt:lpstr>
      <vt:lpstr>Maryland Business Works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KELLY M. SCHULZ MARYLAND DEPARTMENT OF LABOR  DECEMBER 11, 2018</dc:title>
  <dc:creator>Grason Wiggins</dc:creator>
  <cp:lastModifiedBy>Windows User</cp:lastModifiedBy>
  <cp:revision>1</cp:revision>
  <dcterms:modified xsi:type="dcterms:W3CDTF">2018-12-13T12:44:26Z</dcterms:modified>
</cp:coreProperties>
</file>