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78" r:id="rId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3300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9" autoAdjust="0"/>
    <p:restoredTop sz="94660"/>
  </p:normalViewPr>
  <p:slideViewPr>
    <p:cSldViewPr snapToGrid="0">
      <p:cViewPr>
        <p:scale>
          <a:sx n="58" d="100"/>
          <a:sy n="58" d="100"/>
        </p:scale>
        <p:origin x="-10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CA4BA-2DE1-4B17-AEB4-B0046DC37EB4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6AAF0F4-1828-437A-87AA-7E6699DD94F4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Advantages of a Residential Program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2E6C8-02A8-467A-BAD0-751963969AD6}" type="parTrans" cxnId="{E98B6DBC-9C7A-4D67-95C0-01F55BB07F2C}">
      <dgm:prSet/>
      <dgm:spPr/>
      <dgm:t>
        <a:bodyPr/>
        <a:lstStyle/>
        <a:p>
          <a:endParaRPr lang="en-US"/>
        </a:p>
      </dgm:t>
    </dgm:pt>
    <dgm:pt modelId="{B01158CE-7C65-4342-A166-6DA74ED58D77}" type="sibTrans" cxnId="{E98B6DBC-9C7A-4D67-95C0-01F55BB07F2C}">
      <dgm:prSet/>
      <dgm:spPr/>
      <dgm:t>
        <a:bodyPr/>
        <a:lstStyle/>
        <a:p>
          <a:endParaRPr lang="en-US"/>
        </a:p>
      </dgm:t>
    </dgm:pt>
    <dgm:pt modelId="{EA5F99AB-07E7-4FB9-A45C-7B5A60894637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Structured Programming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C92E9-6DE5-4D2E-A6C8-155FDF8AB7B7}" type="parTrans" cxnId="{31C0409B-B914-4F3A-BA33-BDF6FC1CF22E}">
      <dgm:prSet/>
      <dgm:spPr/>
      <dgm:t>
        <a:bodyPr/>
        <a:lstStyle/>
        <a:p>
          <a:endParaRPr lang="en-US"/>
        </a:p>
      </dgm:t>
    </dgm:pt>
    <dgm:pt modelId="{34B3F91B-45C3-4211-9AA3-766156ECE1A8}" type="sibTrans" cxnId="{31C0409B-B914-4F3A-BA33-BDF6FC1CF22E}">
      <dgm:prSet/>
      <dgm:spPr/>
      <dgm:t>
        <a:bodyPr/>
        <a:lstStyle/>
        <a:p>
          <a:endParaRPr lang="en-US"/>
        </a:p>
      </dgm:t>
    </dgm:pt>
    <dgm:pt modelId="{5520A132-E69E-4BC6-95F1-043CFFF99973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Training in a healthy, safe living environment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6ABC3-2BCA-4714-9843-FE3F3FB5A379}" type="parTrans" cxnId="{E64B2020-97E7-41DB-847E-A203BBDEC491}">
      <dgm:prSet/>
      <dgm:spPr/>
      <dgm:t>
        <a:bodyPr/>
        <a:lstStyle/>
        <a:p>
          <a:endParaRPr lang="en-US"/>
        </a:p>
      </dgm:t>
    </dgm:pt>
    <dgm:pt modelId="{2CC5F818-5BB6-4D17-BBC1-5B6516EE8B6C}" type="sibTrans" cxnId="{E64B2020-97E7-41DB-847E-A203BBDEC491}">
      <dgm:prSet/>
      <dgm:spPr/>
      <dgm:t>
        <a:bodyPr/>
        <a:lstStyle/>
        <a:p>
          <a:endParaRPr lang="en-US"/>
        </a:p>
      </dgm:t>
    </dgm:pt>
    <dgm:pt modelId="{CBBE42FE-4C69-4FE5-855F-BAFDD9535F33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Career Success Skills Training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954AF1-51A7-4028-BB7B-632D0D08BA10}" type="parTrans" cxnId="{FCE70284-23E3-4EDA-B765-E480C2B6646E}">
      <dgm:prSet/>
      <dgm:spPr/>
      <dgm:t>
        <a:bodyPr/>
        <a:lstStyle/>
        <a:p>
          <a:endParaRPr lang="en-US"/>
        </a:p>
      </dgm:t>
    </dgm:pt>
    <dgm:pt modelId="{2098BA08-2941-4D68-A7DB-733841E84102}" type="sibTrans" cxnId="{FCE70284-23E3-4EDA-B765-E480C2B6646E}">
      <dgm:prSet/>
      <dgm:spPr/>
      <dgm:t>
        <a:bodyPr/>
        <a:lstStyle/>
        <a:p>
          <a:endParaRPr lang="en-US"/>
        </a:p>
      </dgm:t>
    </dgm:pt>
    <dgm:pt modelId="{126B2B90-381D-4DF6-8EDD-4934372383C5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Extended Training Day programming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0B514-7156-4B1F-9FDC-78DD63C27A17}" type="parTrans" cxnId="{A458F8DE-E62C-4EBF-BA9C-4BD5EE377AE4}">
      <dgm:prSet/>
      <dgm:spPr/>
      <dgm:t>
        <a:bodyPr/>
        <a:lstStyle/>
        <a:p>
          <a:endParaRPr lang="en-US"/>
        </a:p>
      </dgm:t>
    </dgm:pt>
    <dgm:pt modelId="{FC0A07D0-5742-4FCA-A0D0-1E57696C37F7}" type="sibTrans" cxnId="{A458F8DE-E62C-4EBF-BA9C-4BD5EE377AE4}">
      <dgm:prSet/>
      <dgm:spPr/>
      <dgm:t>
        <a:bodyPr/>
        <a:lstStyle/>
        <a:p>
          <a:endParaRPr lang="en-US"/>
        </a:p>
      </dgm:t>
    </dgm:pt>
    <dgm:pt modelId="{22C6CD0F-42AB-460D-ABDD-9417D8788240}">
      <dgm:prSet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Wellness Services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F2A1A-D993-4C92-AF3B-F158E0EF2C17}" type="parTrans" cxnId="{60388E5D-47DC-40C9-8CED-FD98CC5E0333}">
      <dgm:prSet/>
      <dgm:spPr/>
      <dgm:t>
        <a:bodyPr/>
        <a:lstStyle/>
        <a:p>
          <a:endParaRPr lang="en-US"/>
        </a:p>
      </dgm:t>
    </dgm:pt>
    <dgm:pt modelId="{CF44286D-9357-4A07-B1D9-C383D9F67026}" type="sibTrans" cxnId="{60388E5D-47DC-40C9-8CED-FD98CC5E0333}">
      <dgm:prSet/>
      <dgm:spPr/>
      <dgm:t>
        <a:bodyPr/>
        <a:lstStyle/>
        <a:p>
          <a:endParaRPr lang="en-US"/>
        </a:p>
      </dgm:t>
    </dgm:pt>
    <dgm:pt modelId="{689F0B50-8175-41A3-A92A-C5B6D66CDC0F}">
      <dgm:prSet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Recreational Programming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A40AE-8C2B-419D-B479-220A46B42FAB}" type="parTrans" cxnId="{74656939-B380-480C-9043-2F324BF9CE49}">
      <dgm:prSet/>
      <dgm:spPr/>
      <dgm:t>
        <a:bodyPr/>
        <a:lstStyle/>
        <a:p>
          <a:endParaRPr lang="en-US"/>
        </a:p>
      </dgm:t>
    </dgm:pt>
    <dgm:pt modelId="{7C64D6F0-B1FB-4463-ADF2-0D9B35D2CCE3}" type="sibTrans" cxnId="{74656939-B380-480C-9043-2F324BF9CE49}">
      <dgm:prSet/>
      <dgm:spPr/>
      <dgm:t>
        <a:bodyPr/>
        <a:lstStyle/>
        <a:p>
          <a:endParaRPr lang="en-US"/>
        </a:p>
      </dgm:t>
    </dgm:pt>
    <dgm:pt modelId="{9A00A484-4C79-4255-9BCC-26120E0F8297}">
      <dgm:prSet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Dorm Life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60EEE-F6D3-41C5-8455-40664E241F5D}" type="parTrans" cxnId="{C19228AF-8033-4F3F-B90B-644405A6E153}">
      <dgm:prSet/>
      <dgm:spPr/>
      <dgm:t>
        <a:bodyPr/>
        <a:lstStyle/>
        <a:p>
          <a:endParaRPr lang="en-US"/>
        </a:p>
      </dgm:t>
    </dgm:pt>
    <dgm:pt modelId="{A7E6CF18-BEC0-4A67-A983-E68C5CBDD916}" type="sibTrans" cxnId="{C19228AF-8033-4F3F-B90B-644405A6E153}">
      <dgm:prSet/>
      <dgm:spPr/>
      <dgm:t>
        <a:bodyPr/>
        <a:lstStyle/>
        <a:p>
          <a:endParaRPr lang="en-US"/>
        </a:p>
      </dgm:t>
    </dgm:pt>
    <dgm:pt modelId="{168B7050-21C9-443B-B3E2-4D1A64E16D1A}">
      <dgm:prSet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Personal &amp; Career Counseling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0B5A9-BFF3-499E-879F-A3E915412C91}" type="parTrans" cxnId="{18211D65-7B1D-4BE6-A7EC-E0CFC2482EE2}">
      <dgm:prSet/>
      <dgm:spPr/>
      <dgm:t>
        <a:bodyPr/>
        <a:lstStyle/>
        <a:p>
          <a:endParaRPr lang="en-US"/>
        </a:p>
      </dgm:t>
    </dgm:pt>
    <dgm:pt modelId="{C2DC7C82-20EB-470C-A880-21225301E869}" type="sibTrans" cxnId="{18211D65-7B1D-4BE6-A7EC-E0CFC2482EE2}">
      <dgm:prSet/>
      <dgm:spPr/>
      <dgm:t>
        <a:bodyPr/>
        <a:lstStyle/>
        <a:p>
          <a:endParaRPr lang="en-US"/>
        </a:p>
      </dgm:t>
    </dgm:pt>
    <dgm:pt modelId="{598A1FBA-59A7-4B19-931D-4181E6194831}">
      <dgm:prSet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QUALITY CASE MANAGEMENT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12CE3-8412-4BEA-9D9C-437349143AA4}" type="parTrans" cxnId="{D5F0D380-78F2-4FC1-A17C-2BD710F1AD8D}">
      <dgm:prSet/>
      <dgm:spPr/>
      <dgm:t>
        <a:bodyPr/>
        <a:lstStyle/>
        <a:p>
          <a:endParaRPr lang="en-US"/>
        </a:p>
      </dgm:t>
    </dgm:pt>
    <dgm:pt modelId="{6665BC1E-9F42-4AA4-A4E6-76287D1023E0}" type="sibTrans" cxnId="{D5F0D380-78F2-4FC1-A17C-2BD710F1AD8D}">
      <dgm:prSet/>
      <dgm:spPr/>
      <dgm:t>
        <a:bodyPr/>
        <a:lstStyle/>
        <a:p>
          <a:endParaRPr lang="en-US"/>
        </a:p>
      </dgm:t>
    </dgm:pt>
    <dgm:pt modelId="{41C61441-ACB8-4C55-BEBB-08864636B696}" type="pres">
      <dgm:prSet presAssocID="{A50CA4BA-2DE1-4B17-AEB4-B0046DC37E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4E9555-DDB1-4B55-8656-F72280506A82}" type="pres">
      <dgm:prSet presAssocID="{C6AAF0F4-1828-437A-87AA-7E6699DD94F4}" presName="parentText" presStyleLbl="node1" presStyleIdx="0" presStyleCnt="1" custScaleY="65325" custLinFactNeighborX="-124" custLinFactNeighborY="-46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079CF-698D-4C70-9C09-D77648A02F5D}" type="pres">
      <dgm:prSet presAssocID="{C6AAF0F4-1828-437A-87AA-7E6699DD94F4}" presName="childText" presStyleLbl="revTx" presStyleIdx="0" presStyleCnt="1" custScaleY="110279" custLinFactNeighborX="124" custLinFactNeighborY="3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8252D-1280-464B-BD20-6B20DBEB02D7}" type="presOf" srcId="{9A00A484-4C79-4255-9BCC-26120E0F8297}" destId="{052079CF-698D-4C70-9C09-D77648A02F5D}" srcOrd="0" destOrd="6" presId="urn:microsoft.com/office/officeart/2005/8/layout/vList2"/>
    <dgm:cxn modelId="{8BA0F090-737A-4816-9FF1-0D705AC5A464}" type="presOf" srcId="{EA5F99AB-07E7-4FB9-A45C-7B5A60894637}" destId="{052079CF-698D-4C70-9C09-D77648A02F5D}" srcOrd="0" destOrd="0" presId="urn:microsoft.com/office/officeart/2005/8/layout/vList2"/>
    <dgm:cxn modelId="{74656939-B380-480C-9043-2F324BF9CE49}" srcId="{C6AAF0F4-1828-437A-87AA-7E6699DD94F4}" destId="{689F0B50-8175-41A3-A92A-C5B6D66CDC0F}" srcOrd="5" destOrd="0" parTransId="{4A6A40AE-8C2B-419D-B479-220A46B42FAB}" sibTransId="{7C64D6F0-B1FB-4463-ADF2-0D9B35D2CCE3}"/>
    <dgm:cxn modelId="{A458F8DE-E62C-4EBF-BA9C-4BD5EE377AE4}" srcId="{C6AAF0F4-1828-437A-87AA-7E6699DD94F4}" destId="{126B2B90-381D-4DF6-8EDD-4934372383C5}" srcOrd="3" destOrd="0" parTransId="{C790B514-7156-4B1F-9FDC-78DD63C27A17}" sibTransId="{FC0A07D0-5742-4FCA-A0D0-1E57696C37F7}"/>
    <dgm:cxn modelId="{F44775F0-61AE-42B1-8512-EBFD1BEEF5D7}" type="presOf" srcId="{168B7050-21C9-443B-B3E2-4D1A64E16D1A}" destId="{052079CF-698D-4C70-9C09-D77648A02F5D}" srcOrd="0" destOrd="7" presId="urn:microsoft.com/office/officeart/2005/8/layout/vList2"/>
    <dgm:cxn modelId="{31C0409B-B914-4F3A-BA33-BDF6FC1CF22E}" srcId="{C6AAF0F4-1828-437A-87AA-7E6699DD94F4}" destId="{EA5F99AB-07E7-4FB9-A45C-7B5A60894637}" srcOrd="0" destOrd="0" parTransId="{CF6C92E9-6DE5-4D2E-A6C8-155FDF8AB7B7}" sibTransId="{34B3F91B-45C3-4211-9AA3-766156ECE1A8}"/>
    <dgm:cxn modelId="{BF948B46-FF67-474C-B16C-1CBD5BF523C3}" type="presOf" srcId="{C6AAF0F4-1828-437A-87AA-7E6699DD94F4}" destId="{1B4E9555-DDB1-4B55-8656-F72280506A82}" srcOrd="0" destOrd="0" presId="urn:microsoft.com/office/officeart/2005/8/layout/vList2"/>
    <dgm:cxn modelId="{AD7A604B-F646-4CC4-9DFC-D9BFB4ACFAB7}" type="presOf" srcId="{5520A132-E69E-4BC6-95F1-043CFFF99973}" destId="{052079CF-698D-4C70-9C09-D77648A02F5D}" srcOrd="0" destOrd="1" presId="urn:microsoft.com/office/officeart/2005/8/layout/vList2"/>
    <dgm:cxn modelId="{E64B2020-97E7-41DB-847E-A203BBDEC491}" srcId="{C6AAF0F4-1828-437A-87AA-7E6699DD94F4}" destId="{5520A132-E69E-4BC6-95F1-043CFFF99973}" srcOrd="1" destOrd="0" parTransId="{6FE6ABC3-2BCA-4714-9843-FE3F3FB5A379}" sibTransId="{2CC5F818-5BB6-4D17-BBC1-5B6516EE8B6C}"/>
    <dgm:cxn modelId="{4C674B9B-5F24-4EE9-AA16-6B45A1343E3D}" type="presOf" srcId="{689F0B50-8175-41A3-A92A-C5B6D66CDC0F}" destId="{052079CF-698D-4C70-9C09-D77648A02F5D}" srcOrd="0" destOrd="5" presId="urn:microsoft.com/office/officeart/2005/8/layout/vList2"/>
    <dgm:cxn modelId="{FCE70284-23E3-4EDA-B765-E480C2B6646E}" srcId="{C6AAF0F4-1828-437A-87AA-7E6699DD94F4}" destId="{CBBE42FE-4C69-4FE5-855F-BAFDD9535F33}" srcOrd="2" destOrd="0" parTransId="{9E954AF1-51A7-4028-BB7B-632D0D08BA10}" sibTransId="{2098BA08-2941-4D68-A7DB-733841E84102}"/>
    <dgm:cxn modelId="{D78C6994-9E43-40F0-BB74-C09316956C71}" type="presOf" srcId="{A50CA4BA-2DE1-4B17-AEB4-B0046DC37EB4}" destId="{41C61441-ACB8-4C55-BEBB-08864636B696}" srcOrd="0" destOrd="0" presId="urn:microsoft.com/office/officeart/2005/8/layout/vList2"/>
    <dgm:cxn modelId="{18211D65-7B1D-4BE6-A7EC-E0CFC2482EE2}" srcId="{C6AAF0F4-1828-437A-87AA-7E6699DD94F4}" destId="{168B7050-21C9-443B-B3E2-4D1A64E16D1A}" srcOrd="7" destOrd="0" parTransId="{7D80B5A9-BFF3-499E-879F-A3E915412C91}" sibTransId="{C2DC7C82-20EB-470C-A880-21225301E869}"/>
    <dgm:cxn modelId="{80D57204-5089-493F-883D-1DA60AC9EC10}" type="presOf" srcId="{22C6CD0F-42AB-460D-ABDD-9417D8788240}" destId="{052079CF-698D-4C70-9C09-D77648A02F5D}" srcOrd="0" destOrd="4" presId="urn:microsoft.com/office/officeart/2005/8/layout/vList2"/>
    <dgm:cxn modelId="{2C70790B-DE69-4D4C-BD48-91BAFAC649D8}" type="presOf" srcId="{126B2B90-381D-4DF6-8EDD-4934372383C5}" destId="{052079CF-698D-4C70-9C09-D77648A02F5D}" srcOrd="0" destOrd="3" presId="urn:microsoft.com/office/officeart/2005/8/layout/vList2"/>
    <dgm:cxn modelId="{D5F0D380-78F2-4FC1-A17C-2BD710F1AD8D}" srcId="{C6AAF0F4-1828-437A-87AA-7E6699DD94F4}" destId="{598A1FBA-59A7-4B19-931D-4181E6194831}" srcOrd="8" destOrd="0" parTransId="{1C512CE3-8412-4BEA-9D9C-437349143AA4}" sibTransId="{6665BC1E-9F42-4AA4-A4E6-76287D1023E0}"/>
    <dgm:cxn modelId="{C19228AF-8033-4F3F-B90B-644405A6E153}" srcId="{C6AAF0F4-1828-437A-87AA-7E6699DD94F4}" destId="{9A00A484-4C79-4255-9BCC-26120E0F8297}" srcOrd="6" destOrd="0" parTransId="{C4660EEE-F6D3-41C5-8455-40664E241F5D}" sibTransId="{A7E6CF18-BEC0-4A67-A983-E68C5CBDD916}"/>
    <dgm:cxn modelId="{E98B6DBC-9C7A-4D67-95C0-01F55BB07F2C}" srcId="{A50CA4BA-2DE1-4B17-AEB4-B0046DC37EB4}" destId="{C6AAF0F4-1828-437A-87AA-7E6699DD94F4}" srcOrd="0" destOrd="0" parTransId="{E392E6C8-02A8-467A-BAD0-751963969AD6}" sibTransId="{B01158CE-7C65-4342-A166-6DA74ED58D77}"/>
    <dgm:cxn modelId="{60388E5D-47DC-40C9-8CED-FD98CC5E0333}" srcId="{C6AAF0F4-1828-437A-87AA-7E6699DD94F4}" destId="{22C6CD0F-42AB-460D-ABDD-9417D8788240}" srcOrd="4" destOrd="0" parTransId="{FC8F2A1A-D993-4C92-AF3B-F158E0EF2C17}" sibTransId="{CF44286D-9357-4A07-B1D9-C383D9F67026}"/>
    <dgm:cxn modelId="{76DB347D-34D7-453E-942B-D50F55087921}" type="presOf" srcId="{598A1FBA-59A7-4B19-931D-4181E6194831}" destId="{052079CF-698D-4C70-9C09-D77648A02F5D}" srcOrd="0" destOrd="8" presId="urn:microsoft.com/office/officeart/2005/8/layout/vList2"/>
    <dgm:cxn modelId="{F87F0947-6AC4-4688-9107-D05752FD5F60}" type="presOf" srcId="{CBBE42FE-4C69-4FE5-855F-BAFDD9535F33}" destId="{052079CF-698D-4C70-9C09-D77648A02F5D}" srcOrd="0" destOrd="2" presId="urn:microsoft.com/office/officeart/2005/8/layout/vList2"/>
    <dgm:cxn modelId="{D5FE56BF-35CD-4329-BF11-C33BC7FBD637}" type="presParOf" srcId="{41C61441-ACB8-4C55-BEBB-08864636B696}" destId="{1B4E9555-DDB1-4B55-8656-F72280506A82}" srcOrd="0" destOrd="0" presId="urn:microsoft.com/office/officeart/2005/8/layout/vList2"/>
    <dgm:cxn modelId="{24021384-69D5-46A5-AB87-9241BCC37551}" type="presParOf" srcId="{41C61441-ACB8-4C55-BEBB-08864636B696}" destId="{052079CF-698D-4C70-9C09-D77648A02F5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E9555-DDB1-4B55-8656-F72280506A82}">
      <dsp:nvSpPr>
        <dsp:cNvPr id="0" name=""/>
        <dsp:cNvSpPr/>
      </dsp:nvSpPr>
      <dsp:spPr>
        <a:xfrm>
          <a:off x="0" y="0"/>
          <a:ext cx="7388352" cy="79487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Advantages of a Residential Program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03" y="38803"/>
        <a:ext cx="7310746" cy="717268"/>
      </dsp:txXfrm>
    </dsp:sp>
    <dsp:sp modelId="{052079CF-698D-4C70-9C09-D77648A02F5D}">
      <dsp:nvSpPr>
        <dsp:cNvPr id="0" name=""/>
        <dsp:cNvSpPr/>
      </dsp:nvSpPr>
      <dsp:spPr>
        <a:xfrm>
          <a:off x="0" y="960127"/>
          <a:ext cx="7388352" cy="4525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58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Structured Programming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Training in a healthy, safe living environment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Career Success Skills Training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Extended Training Day programming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Wellness Services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Recreational Programming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Dorm Life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Personal &amp; Career Counseling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QUALITY CASE MANAGEMENT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60127"/>
        <a:ext cx="7388352" cy="452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1D7A84-9C44-4155-9EDF-6349667A7D2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E929A92-75B7-4C99-9906-8B2555DE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52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CE29302-699C-4482-B953-35E40DE8BBC1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133DB72-3B5C-45A4-A79B-5EF0BB29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6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3DB72-3B5C-45A4-A79B-5EF0BB290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9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3DB72-3B5C-45A4-A79B-5EF0BB290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1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21C-A660-4B21-881D-000B91DA0827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8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FA37-9593-4BCF-B461-C881CA0E13C6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2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8633-0E35-4883-8EB6-C14C2F286DEB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9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A8D1-555C-4BB8-9A6B-6592D0CD7B5F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BEFA-A4DC-4174-A893-8F126F27CFB6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41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964A-BBF8-42D4-84EB-05E80FF38AD9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45A8-EBBB-4695-A77A-DCC1D31AA755}" type="datetime1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D174-F316-49D1-A7F2-B41D4AE59EE5}" type="datetime1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9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1AD1-ABFC-444B-B03A-86A981064491}" type="datetime1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8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CB4443-113E-48EA-B944-CC095468C121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0DC2B9-52F6-4D19-A54A-75AED4088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3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F3D7-8D03-46C5-954A-FF2180E2896C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6F8686-3F3E-461C-9501-71F10A7E386A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0DC2B9-52F6-4D19-A54A-75AED4088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304" y="594359"/>
            <a:ext cx="3657600" cy="2286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Woodland Job Corps Center Overview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3712" y="420625"/>
            <a:ext cx="7196327" cy="50352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38912" y="3593591"/>
            <a:ext cx="3200400" cy="252060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Woodland Job Corps Center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3300 Fort Mead Road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Laurel, MD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20724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Director </a:t>
            </a:r>
          </a:p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Norman B. Turner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952999" y="5455921"/>
            <a:ext cx="6373367" cy="106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of the Warriors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677" y="71946"/>
            <a:ext cx="11134725" cy="70485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Woodland Job Corps Center: Student Overview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7240" y="776796"/>
            <a:ext cx="10515600" cy="5287454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student On Board Strength. </a:t>
            </a:r>
          </a:p>
          <a:p>
            <a:pPr marL="0" indent="0">
              <a:buNone/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African American: 80.82% 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White: 6.53%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Hispanic: 6.12%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Students primarily from Maryland and the District of Columbia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64.2% entered without a High School Diploma or High School Equivalency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majority of students arrive with less than an 8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educational level.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and Math levels upon enrollment are displayed below.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2832" b="14785"/>
          <a:stretch/>
        </p:blipFill>
        <p:spPr>
          <a:xfrm>
            <a:off x="1938528" y="4679845"/>
            <a:ext cx="3840480" cy="1614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2786" b="18216"/>
          <a:stretch/>
        </p:blipFill>
        <p:spPr>
          <a:xfrm>
            <a:off x="6195540" y="4679847"/>
            <a:ext cx="3780564" cy="1614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4632" y="0"/>
            <a:ext cx="10515600" cy="64922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Woodland Education &amp; Training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4944" y="941834"/>
            <a:ext cx="7562088" cy="421538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Academics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Reading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Math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ELL/ESL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Driver’s License Training</a:t>
            </a:r>
          </a:p>
          <a:p>
            <a:pPr marL="201168" lvl="1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HSD/HSE Options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GED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Penn Foster</a:t>
            </a:r>
          </a:p>
          <a:p>
            <a:pPr lvl="1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CTT Offerings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Advanced Culinary (Anne Arundel Community College), Culinary, Hotel &amp; Lodging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Construction: Electrical (IEC), Facility Maintenance (HBI), Carpentry (HBI)</a:t>
            </a:r>
          </a:p>
          <a:p>
            <a:pPr lvl="1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6" y="818387"/>
            <a:ext cx="3881628" cy="4544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56" y="5362955"/>
            <a:ext cx="118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Offerings- Career Technical Training (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CTT):  67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Technical Trades in 11 Career Pathways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Manufacturing, Automotive &amp; Machine Repair, Construction, Finance &amp; Business, Health Care, Hospitality, Information Technology, Renewal Resources &amp; Energy, Retail Sales &amp; Service and Transportation)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296"/>
            <a:ext cx="10460736" cy="6492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Beyond Education and Training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716099"/>
              </p:ext>
            </p:extLst>
          </p:nvPr>
        </p:nvGraphicFramePr>
        <p:xfrm>
          <a:off x="4462272" y="1005839"/>
          <a:ext cx="7388352" cy="5559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3736" y="1655064"/>
            <a:ext cx="3785616" cy="1874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Corps is the federal government’s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residential job training program!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boostmodelsinc.com/wp-content/uploads/2013/07/sig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3" y="4123944"/>
            <a:ext cx="3282696" cy="13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392" y="0"/>
            <a:ext cx="10515600" cy="70912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Placement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2352" y="829413"/>
            <a:ext cx="10551869" cy="565943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focus is 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placements after center program completion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Placement with full time employment with a livable wage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 in College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Training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Military Enlistments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 programs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Placement Support throughout enrollment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 Preparation Period (30-45 day Orientation Period): 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explore career training options 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LMI analysis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 Plan Development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 Development Period (CDP): 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Academics (HSE/HSD)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 Technical Training tied to Industry Certifications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Skills Development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Readiness (Work Based Learning, Job Search Skills)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 Transition Period (CTP) Post Separation: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Placement and Transitional Support Services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4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Quarter follow-up after completion of the program.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160" y="1310185"/>
            <a:ext cx="4480518" cy="4813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93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9180" y="0"/>
            <a:ext cx="10515600" cy="7223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Measures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1960" y="1069975"/>
            <a:ext cx="11750040" cy="3025775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 Measurement System (OMS) </a:t>
            </a: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Monthly Rating and Ranking of all Job Corps Centers, Outreach and Admissions (Recruitment) and Career Transition Services (Placement) contracts</a:t>
            </a:r>
          </a:p>
          <a:p>
            <a:pPr lvl="1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Categories consistent with WIA/WIOA and Common Measures</a:t>
            </a:r>
          </a:p>
          <a:p>
            <a:pPr lvl="1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 identified on an annual basis, with national, and center-specific (wage, HSE/HSD) goals set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rminsight.co.uk/img/EvaluationWor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52" y="3901440"/>
            <a:ext cx="8110728" cy="23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8888" y="113729"/>
            <a:ext cx="10515600" cy="5857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Center OMS Measures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08760" y="1051560"/>
            <a:ext cx="4934712" cy="331012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HSD/HSE Attainment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CTT Completion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Credential Attainment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Combination of both HSE/HSD and CTT Completion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Literacy Gains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Numeracy Gains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Job Training Match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588252" y="1051560"/>
            <a:ext cx="4447032" cy="324612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Former Enrollee initial placement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Graduate Placement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Graduate Wage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Graduate Full-time Job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Quarter Placement of Graduate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Quarter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 of graduate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Placement of graduate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4th Quarter wage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graduate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pbs.twimg.com/profile_images/1285209033/twitter_2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32" y="3813048"/>
            <a:ext cx="2446020" cy="24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4" y="3537326"/>
            <a:ext cx="3348410" cy="27337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36792"/>
            <a:ext cx="12192000" cy="585029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Woodland Job Corps Center Prepares Students for Success!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2B9-52F6-4D19-A54A-75AED4088642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6049" y="512956"/>
            <a:ext cx="6490010" cy="3300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419"/>
            <a:ext cx="4810836" cy="3207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12" y="2872343"/>
            <a:ext cx="3320105" cy="3021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601" y="512956"/>
            <a:ext cx="3320674" cy="40300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27" y="236719"/>
            <a:ext cx="3415190" cy="24060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786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986</TotalTime>
  <Words>496</Words>
  <Application>Microsoft Office PowerPoint</Application>
  <PresentationFormat>Custom</PresentationFormat>
  <Paragraphs>100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Woodland Job Corps Center Overview</vt:lpstr>
      <vt:lpstr>Woodland Job Corps Center: Student Overview</vt:lpstr>
      <vt:lpstr>Woodland Education &amp; Training</vt:lpstr>
      <vt:lpstr>   Beyond Education and Training</vt:lpstr>
      <vt:lpstr>Job Placement</vt:lpstr>
      <vt:lpstr>Performance Measures</vt:lpstr>
      <vt:lpstr>Current Center OMS Measures</vt:lpstr>
      <vt:lpstr>Woodland Job Corps Center Prepares Students for Success!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Woodland Job Corps Center</dc:title>
  <dc:creator>Regan Fitzgerald</dc:creator>
  <cp:lastModifiedBy>Darla Henson</cp:lastModifiedBy>
  <cp:revision>101</cp:revision>
  <cp:lastPrinted>2017-12-13T17:13:45Z</cp:lastPrinted>
  <dcterms:created xsi:type="dcterms:W3CDTF">2015-03-05T14:04:49Z</dcterms:created>
  <dcterms:modified xsi:type="dcterms:W3CDTF">2017-12-13T17:14:27Z</dcterms:modified>
</cp:coreProperties>
</file>