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256" r:id="rId2"/>
    <p:sldId id="258" r:id="rId3"/>
    <p:sldId id="290" r:id="rId4"/>
    <p:sldId id="291" r:id="rId5"/>
    <p:sldId id="292" r:id="rId6"/>
    <p:sldId id="293" r:id="rId7"/>
    <p:sldId id="294" r:id="rId8"/>
    <p:sldId id="295" r:id="rId9"/>
    <p:sldId id="296" r:id="rId10"/>
    <p:sldId id="297" r:id="rId11"/>
    <p:sldId id="298" r:id="rId12"/>
    <p:sldId id="303" r:id="rId13"/>
    <p:sldId id="299" r:id="rId14"/>
    <p:sldId id="300" r:id="rId15"/>
    <p:sldId id="284" r:id="rId16"/>
  </p:sldIdLst>
  <p:sldSz cx="12192000" cy="6858000"/>
  <p:notesSz cx="7010400" cy="9296400"/>
  <p:embeddedFontLst>
    <p:embeddedFont>
      <p:font typeface="Garamond" panose="02020404030301010803" pitchFamily="18" charset="0"/>
      <p:regular r:id="rId19"/>
      <p:bold r:id="rId20"/>
      <p:italic r:id="rId21"/>
    </p:embeddedFont>
    <p:embeddedFont>
      <p:font typeface="Century Gothic" panose="020B0502020202020204"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6600CC"/>
    <a:srgbClr val="981E32"/>
    <a:srgbClr val="CCFF66"/>
    <a:srgbClr val="CC6600"/>
    <a:srgbClr val="CC9900"/>
    <a:srgbClr val="FF0066"/>
    <a:srgbClr val="008080"/>
    <a:srgbClr val="00FF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6157" autoAdjust="0"/>
  </p:normalViewPr>
  <p:slideViewPr>
    <p:cSldViewPr snapToGrid="0">
      <p:cViewPr varScale="1">
        <p:scale>
          <a:sx n="45" d="100"/>
          <a:sy n="45" d="100"/>
        </p:scale>
        <p:origin x="1315" y="5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E99EFE4-CA66-48D7-911E-EBB34460BF53}" type="datetimeFigureOut">
              <a:rPr lang="en-US" smtClean="0"/>
              <a:pPr/>
              <a:t>12/8/2020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FEE1CE5-BCB5-4392-952B-D5125410DB86}" type="slidenum">
              <a:rPr lang="en-US" smtClean="0"/>
              <a:pPr/>
              <a:t>‹#›</a:t>
            </a:fld>
            <a:endParaRPr lang="en-US" dirty="0"/>
          </a:p>
        </p:txBody>
      </p:sp>
    </p:spTree>
    <p:extLst>
      <p:ext uri="{BB962C8B-B14F-4D97-AF65-F5344CB8AC3E}">
        <p14:creationId xmlns:p14="http://schemas.microsoft.com/office/powerpoint/2010/main" val="1279912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DB7A61-568B-4B74-B9E1-6CDA37C2B463}" type="datetimeFigureOut">
              <a:rPr lang="en-US" smtClean="0"/>
              <a:pPr/>
              <a:t>12/8/2020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E3C082-749E-4580-AA25-FF3E05A0CAAD}" type="slidenum">
              <a:rPr lang="en-US" smtClean="0"/>
              <a:pPr/>
              <a:t>‹#›</a:t>
            </a:fld>
            <a:endParaRPr lang="en-US" dirty="0"/>
          </a:p>
        </p:txBody>
      </p:sp>
    </p:spTree>
    <p:extLst>
      <p:ext uri="{BB962C8B-B14F-4D97-AF65-F5344CB8AC3E}">
        <p14:creationId xmlns:p14="http://schemas.microsoft.com/office/powerpoint/2010/main" val="148646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anose="020B0604020202020204" pitchFamily="34" charset="0"/>
            </a:endParaRPr>
          </a:p>
          <a:p>
            <a:pPr marL="342900" marR="0" lvl="0" indent="-342900">
              <a:lnSpc>
                <a:spcPct val="115000"/>
              </a:lnSpc>
              <a:spcBef>
                <a:spcPts val="0"/>
              </a:spcBef>
              <a:spcAft>
                <a:spcPts val="1800"/>
              </a:spcAft>
              <a:buSzPts val="2000"/>
              <a:buFont typeface="Arial" panose="020B0604020202020204" pitchFamily="34" charset="0"/>
              <a:buAutoNum type="romanUcPeriod"/>
            </a:pPr>
            <a:r>
              <a:rPr lang="en-US" sz="18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INTRODUCTION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180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Greetings, everyone!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 am on the agenda today update you on what we have been doing at the Division of Workforce Development and Adult Learning to ensure Maryland’s businesses and workers are supported, especially as we navigate together through the challenging COVID landscape.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180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 always enjoy the chance to speak with you and exchange ideas when I get the privilege to deliver a presentation to the Board.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However, I have been told that my goal at today’s meeting is to give you a </a:t>
            </a:r>
            <a:r>
              <a:rPr lang="en-US" sz="18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“just-the-facts-ma’am”</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run-down of what we have been doing, so I will resist the urge to wander off-script - here goes!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4" name="Slide Number Placeholder 3"/>
          <p:cNvSpPr>
            <a:spLocks noGrp="1"/>
          </p:cNvSpPr>
          <p:nvPr>
            <p:ph type="sldNum" sz="quarter" idx="10"/>
          </p:nvPr>
        </p:nvSpPr>
        <p:spPr/>
        <p:txBody>
          <a:bodyPr/>
          <a:lstStyle/>
          <a:p>
            <a:fld id="{DBE3C082-749E-4580-AA25-FF3E05A0CAAD}" type="slidenum">
              <a:rPr lang="en-US" smtClean="0"/>
              <a:pPr/>
              <a:t>1</a:t>
            </a:fld>
            <a:endParaRPr lang="en-US" dirty="0"/>
          </a:p>
        </p:txBody>
      </p:sp>
    </p:spTree>
    <p:extLst>
      <p:ext uri="{BB962C8B-B14F-4D97-AF65-F5344CB8AC3E}">
        <p14:creationId xmlns:p14="http://schemas.microsoft.com/office/powerpoint/2010/main" val="2241320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SzPts val="2000"/>
              <a:buFont typeface="Arial" panose="020B0604020202020204" pitchFamily="34" charset="0"/>
              <a:buNone/>
            </a:pPr>
            <a:r>
              <a:rPr lang="en-US" sz="20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V. OFFICE OF WORKFORCE INFORMATION AND PERFORMANCE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1800"/>
              </a:spcBef>
              <a:spcAft>
                <a:spcPts val="1800"/>
              </a:spcAft>
              <a:buFont typeface="Symbol" panose="05050102010706020507" pitchFamily="18" charset="2"/>
              <a:buChar char=""/>
            </a:pPr>
            <a:r>
              <a:rPr lang="en-US" sz="20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For the first quarter of Program Year 2020 (running from July 1, 2020 to September 31, 2020) OWIP reported that Maryland exceeded 17 of 18 performance measures for the WIOA Title I Adults and Dislocated Workers program and Title III Wagner-</a:t>
            </a:r>
            <a:r>
              <a:rPr lang="en-US" sz="2000"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Peyser</a:t>
            </a:r>
            <a:r>
              <a:rPr lang="en-US" sz="20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Program and met the Youth Credential rate of 0.3%.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20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On November 4, 2020, the Board of Public Works approved the modification of the Geographic Solutions Inc. contract to add the following modules in the Maryland Workforce Exchange -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800"/>
              </a:spcAft>
              <a:buFont typeface="Courier New" panose="02070309020205020404" pitchFamily="49" charset="0"/>
              <a:buChar char="o"/>
            </a:pPr>
            <a:r>
              <a:rPr lang="en-US" sz="2000" u="sng"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The Big Interview Module</a:t>
            </a:r>
            <a:r>
              <a:rPr lang="en-US" sz="20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gives individuals the ability to conduct mock interviews for their occupation of choice, view results, retake interviews to improve technique and gain feedback from raters to enhance their interviewing skills. Interview and interview results will be linked to the individual's employment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800"/>
              </a:spcAft>
              <a:buFont typeface="Courier New" panose="02070309020205020404" pitchFamily="49" charset="0"/>
              <a:buChar char="o"/>
            </a:pPr>
            <a:r>
              <a:rPr lang="en-US" sz="2000" u="sng"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The Remote Electronic Signature</a:t>
            </a:r>
            <a:r>
              <a:rPr lang="en-US" sz="20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captures staff and applicants' electronic signatures via links sent by staff to applicants through text or email. Electronic signatures are embedded in the signature line of documents and are valid for federal program applications, including WIOA Title I – Adults, Dislocated Workers and Youth, Title III – Wagner-</a:t>
            </a:r>
            <a:r>
              <a:rPr lang="en-US" sz="2000"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Peyser</a:t>
            </a:r>
            <a:r>
              <a:rPr lang="en-US" sz="20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and other workforce programs, such as the Trade Adjustment Assistance Program, 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4" name="Slide Number Placeholder 3"/>
          <p:cNvSpPr>
            <a:spLocks noGrp="1"/>
          </p:cNvSpPr>
          <p:nvPr>
            <p:ph type="sldNum" sz="quarter" idx="10"/>
          </p:nvPr>
        </p:nvSpPr>
        <p:spPr/>
        <p:txBody>
          <a:bodyPr/>
          <a:lstStyle/>
          <a:p>
            <a:fld id="{DBE3C082-749E-4580-AA25-FF3E05A0CAAD}" type="slidenum">
              <a:rPr lang="en-US" smtClean="0"/>
              <a:pPr/>
              <a:t>10</a:t>
            </a:fld>
            <a:endParaRPr lang="en-US" dirty="0"/>
          </a:p>
        </p:txBody>
      </p:sp>
    </p:spTree>
    <p:extLst>
      <p:ext uri="{BB962C8B-B14F-4D97-AF65-F5344CB8AC3E}">
        <p14:creationId xmlns:p14="http://schemas.microsoft.com/office/powerpoint/2010/main" val="2385640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SzPts val="2000"/>
              <a:buFont typeface="Arial" panose="020B0604020202020204" pitchFamily="34" charset="0"/>
              <a:buNone/>
            </a:pPr>
            <a:r>
              <a:rPr lang="en-US" sz="20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VI.	OFFICE OF CORRECTIONAL EDUCATION</a:t>
            </a:r>
          </a:p>
          <a:p>
            <a:pPr marL="0" marR="0" lvl="0" indent="0">
              <a:lnSpc>
                <a:spcPct val="107000"/>
              </a:lnSpc>
              <a:spcBef>
                <a:spcPts val="0"/>
              </a:spcBef>
              <a:spcAft>
                <a:spcPts val="0"/>
              </a:spcAft>
              <a:buSzPts val="2000"/>
              <a:buFont typeface="Arial" panose="020B0604020202020204" pitchFamily="34" charset="0"/>
              <a:buNone/>
            </a:pPr>
            <a:endParaRPr lang="en-US" sz="20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SzPts val="2000"/>
              <a:buFont typeface="Arial" panose="020B0604020202020204" pitchFamily="34" charset="0"/>
              <a:buNone/>
            </a:pPr>
            <a:r>
              <a:rPr lang="en-US" sz="2000" b="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Impact of COVID on Services</a:t>
            </a:r>
          </a:p>
          <a:p>
            <a:pPr marL="342900" marR="0" lvl="0" indent="-342900">
              <a:lnSpc>
                <a:spcPct val="107000"/>
              </a:lnSpc>
              <a:spcBef>
                <a:spcPts val="0"/>
              </a:spcBef>
              <a:spcAft>
                <a:spcPts val="0"/>
              </a:spcAft>
              <a:buSzPts val="2000"/>
              <a:buFont typeface="Arial" panose="020B0604020202020204" pitchFamily="34" charset="0"/>
              <a:buChar char="•"/>
            </a:pPr>
            <a:r>
              <a:rPr lang="en-US" sz="2000" b="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On March 13th, the entire Correctional Education staff across the state began teleworking. </a:t>
            </a:r>
          </a:p>
          <a:p>
            <a:pPr marL="342900" marR="0" lvl="0" indent="-342900">
              <a:lnSpc>
                <a:spcPct val="107000"/>
              </a:lnSpc>
              <a:spcBef>
                <a:spcPts val="0"/>
              </a:spcBef>
              <a:spcAft>
                <a:spcPts val="0"/>
              </a:spcAft>
              <a:buSzPts val="2000"/>
              <a:buFont typeface="Arial" panose="020B0604020202020204" pitchFamily="34" charset="0"/>
              <a:buChar char="•"/>
            </a:pPr>
            <a:r>
              <a:rPr lang="en-US" sz="2000" b="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In early April, teachers began to send in packets of work to students at each facility to lessen the loss of skills.</a:t>
            </a:r>
          </a:p>
          <a:p>
            <a:pPr marL="342900" marR="0" lvl="0" indent="-342900">
              <a:lnSpc>
                <a:spcPct val="107000"/>
              </a:lnSpc>
              <a:spcBef>
                <a:spcPts val="0"/>
              </a:spcBef>
              <a:spcAft>
                <a:spcPts val="0"/>
              </a:spcAft>
              <a:buSzPts val="2000"/>
              <a:buFont typeface="Arial" panose="020B0604020202020204" pitchFamily="34" charset="0"/>
              <a:buChar char="•"/>
            </a:pPr>
            <a:r>
              <a:rPr lang="en-US" sz="2000" b="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In August, staff began to go back to the facilities region by region. The focus was on testing students after the 7-month hiatus.</a:t>
            </a:r>
          </a:p>
          <a:p>
            <a:pPr marL="342900" marR="0" lvl="0" indent="-342900">
              <a:lnSpc>
                <a:spcPct val="107000"/>
              </a:lnSpc>
              <a:spcBef>
                <a:spcPts val="0"/>
              </a:spcBef>
              <a:spcAft>
                <a:spcPts val="0"/>
              </a:spcAft>
              <a:buSzPts val="2000"/>
              <a:buFont typeface="Arial" panose="020B0604020202020204" pitchFamily="34" charset="0"/>
              <a:buChar char="•"/>
            </a:pPr>
            <a:r>
              <a:rPr lang="en-US" sz="2000" b="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Unfortunately, staff at all facilities began to telework again for a minimum of 2 weeks on October 31, due to the rising cases of COVID in the community.</a:t>
            </a:r>
          </a:p>
          <a:p>
            <a:pPr marL="342900" marR="0" lvl="0" indent="-342900">
              <a:lnSpc>
                <a:spcPct val="107000"/>
              </a:lnSpc>
              <a:spcBef>
                <a:spcPts val="0"/>
              </a:spcBef>
              <a:spcAft>
                <a:spcPts val="0"/>
              </a:spcAft>
              <a:buSzPts val="2000"/>
              <a:buFont typeface="Arial" panose="020B0604020202020204" pitchFamily="34" charset="0"/>
              <a:buChar char="•"/>
            </a:pPr>
            <a:r>
              <a:rPr lang="en-US" sz="2000" b="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Staff at all facilities are again sending work to the school officer to give to the students.</a:t>
            </a:r>
          </a:p>
          <a:p>
            <a:pPr marL="0" marR="0" lvl="0" indent="0">
              <a:lnSpc>
                <a:spcPct val="107000"/>
              </a:lnSpc>
              <a:spcBef>
                <a:spcPts val="0"/>
              </a:spcBef>
              <a:spcAft>
                <a:spcPts val="0"/>
              </a:spcAft>
              <a:buSzPts val="2000"/>
              <a:buFont typeface="Arial" panose="020B0604020202020204" pitchFamily="34" charset="0"/>
              <a:buNone/>
            </a:pPr>
            <a:r>
              <a:rPr lang="en-US" sz="2000" b="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The Tablet Program</a:t>
            </a:r>
          </a:p>
          <a:p>
            <a:pPr marL="342900" marR="0" lvl="0" indent="-342900">
              <a:lnSpc>
                <a:spcPct val="107000"/>
              </a:lnSpc>
              <a:spcBef>
                <a:spcPts val="0"/>
              </a:spcBef>
              <a:spcAft>
                <a:spcPts val="0"/>
              </a:spcAft>
              <a:buSzPts val="2000"/>
              <a:buFont typeface="Arial" panose="020B0604020202020204" pitchFamily="34" charset="0"/>
              <a:buChar char="•"/>
            </a:pPr>
            <a:r>
              <a:rPr lang="en-US" sz="2000" b="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The Tablet Request for Proposals is expected to be re-posted in November. However, the number of tablets to be procured will be less than the original RFP.</a:t>
            </a:r>
          </a:p>
          <a:p>
            <a:pPr marL="342900" marR="0" lvl="0" indent="-342900">
              <a:lnSpc>
                <a:spcPct val="107000"/>
              </a:lnSpc>
              <a:spcBef>
                <a:spcPts val="0"/>
              </a:spcBef>
              <a:spcAft>
                <a:spcPts val="0"/>
              </a:spcAft>
              <a:buSzPts val="2000"/>
              <a:buFont typeface="Arial" panose="020B0604020202020204" pitchFamily="34" charset="0"/>
              <a:buChar char="•"/>
            </a:pPr>
            <a:r>
              <a:rPr lang="en-US" sz="2000" b="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The Maryland State Department of Education’s Occupational and Special Education programs will conduct audits of the Office of Correctional Education in the months to come</a:t>
            </a:r>
          </a:p>
          <a:p>
            <a:endParaRPr lang="en-US" sz="1400" dirty="0"/>
          </a:p>
        </p:txBody>
      </p:sp>
      <p:sp>
        <p:nvSpPr>
          <p:cNvPr id="4" name="Slide Number Placeholder 3"/>
          <p:cNvSpPr>
            <a:spLocks noGrp="1"/>
          </p:cNvSpPr>
          <p:nvPr>
            <p:ph type="sldNum" sz="quarter" idx="10"/>
          </p:nvPr>
        </p:nvSpPr>
        <p:spPr/>
        <p:txBody>
          <a:bodyPr/>
          <a:lstStyle/>
          <a:p>
            <a:fld id="{DBE3C082-749E-4580-AA25-FF3E05A0CAAD}" type="slidenum">
              <a:rPr lang="en-US" smtClean="0"/>
              <a:pPr/>
              <a:t>11</a:t>
            </a:fld>
            <a:endParaRPr lang="en-US" dirty="0"/>
          </a:p>
        </p:txBody>
      </p:sp>
    </p:spTree>
    <p:extLst>
      <p:ext uri="{BB962C8B-B14F-4D97-AF65-F5344CB8AC3E}">
        <p14:creationId xmlns:p14="http://schemas.microsoft.com/office/powerpoint/2010/main" val="276602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SzPts val="2000"/>
              <a:buFont typeface="Arial" panose="020B0604020202020204" pitchFamily="34" charset="0"/>
              <a:buNone/>
            </a:pPr>
            <a:r>
              <a:rPr lang="en-US" sz="20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VI.	OFFICE OF CORRECTIONAL EDUCATION</a:t>
            </a:r>
          </a:p>
          <a:p>
            <a:pPr marL="0" marR="0" lvl="0" indent="0">
              <a:lnSpc>
                <a:spcPct val="107000"/>
              </a:lnSpc>
              <a:spcBef>
                <a:spcPts val="0"/>
              </a:spcBef>
              <a:spcAft>
                <a:spcPts val="0"/>
              </a:spcAft>
              <a:buSzPts val="2000"/>
              <a:buFont typeface="Arial" panose="020B0604020202020204" pitchFamily="34" charset="0"/>
              <a:buNone/>
            </a:pPr>
            <a:endParaRPr lang="en-US" sz="20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SzPts val="2000"/>
              <a:buFont typeface="Arial" panose="020B0604020202020204" pitchFamily="34" charset="0"/>
              <a:buNone/>
            </a:pPr>
            <a:r>
              <a:rPr lang="en-US" sz="2000" b="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The Tablet Program</a:t>
            </a:r>
          </a:p>
          <a:p>
            <a:pPr marL="342900" marR="0" lvl="0" indent="-342900">
              <a:lnSpc>
                <a:spcPct val="107000"/>
              </a:lnSpc>
              <a:spcBef>
                <a:spcPts val="0"/>
              </a:spcBef>
              <a:spcAft>
                <a:spcPts val="0"/>
              </a:spcAft>
              <a:buSzPts val="2000"/>
              <a:buFont typeface="Arial" panose="020B0604020202020204" pitchFamily="34" charset="0"/>
              <a:buChar char="•"/>
            </a:pPr>
            <a:r>
              <a:rPr lang="en-US" sz="2000" b="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The Tablet Request for Proposals is expected to be re-posted in November. However, the number of tablets to be procured will be less than the original RFP.</a:t>
            </a:r>
          </a:p>
          <a:p>
            <a:pPr marL="342900" marR="0" lvl="0" indent="-342900">
              <a:lnSpc>
                <a:spcPct val="107000"/>
              </a:lnSpc>
              <a:spcBef>
                <a:spcPts val="0"/>
              </a:spcBef>
              <a:spcAft>
                <a:spcPts val="0"/>
              </a:spcAft>
              <a:buSzPts val="2000"/>
              <a:buFont typeface="Arial" panose="020B0604020202020204" pitchFamily="34" charset="0"/>
              <a:buChar char="•"/>
            </a:pPr>
            <a:r>
              <a:rPr lang="en-US" sz="2000" b="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The Maryland State Department of Education’s Occupational and Special Education programs will conduct audits of the Office of Correctional Education in the months to come</a:t>
            </a:r>
          </a:p>
          <a:p>
            <a:endParaRPr lang="en-US" sz="1400" dirty="0"/>
          </a:p>
        </p:txBody>
      </p:sp>
      <p:sp>
        <p:nvSpPr>
          <p:cNvPr id="4" name="Slide Number Placeholder 3"/>
          <p:cNvSpPr>
            <a:spLocks noGrp="1"/>
          </p:cNvSpPr>
          <p:nvPr>
            <p:ph type="sldNum" sz="quarter" idx="10"/>
          </p:nvPr>
        </p:nvSpPr>
        <p:spPr/>
        <p:txBody>
          <a:bodyPr/>
          <a:lstStyle/>
          <a:p>
            <a:fld id="{DBE3C082-749E-4580-AA25-FF3E05A0CAAD}" type="slidenum">
              <a:rPr lang="en-US" smtClean="0"/>
              <a:pPr/>
              <a:t>12</a:t>
            </a:fld>
            <a:endParaRPr lang="en-US" dirty="0"/>
          </a:p>
        </p:txBody>
      </p:sp>
    </p:spTree>
    <p:extLst>
      <p:ext uri="{BB962C8B-B14F-4D97-AF65-F5344CB8AC3E}">
        <p14:creationId xmlns:p14="http://schemas.microsoft.com/office/powerpoint/2010/main" val="1426438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SzPts val="2000"/>
              <a:buFont typeface="Arial" panose="020B0604020202020204" pitchFamily="34" charset="0"/>
              <a:buNone/>
            </a:pPr>
            <a:r>
              <a:rPr lang="en-US" sz="20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VI.	OFFICE OF ADULT EDUCATION AND LITERACY</a:t>
            </a:r>
          </a:p>
          <a:p>
            <a:pPr marL="0" marR="0" lvl="0" indent="0">
              <a:lnSpc>
                <a:spcPct val="107000"/>
              </a:lnSpc>
              <a:spcBef>
                <a:spcPts val="0"/>
              </a:spcBef>
              <a:spcAft>
                <a:spcPts val="0"/>
              </a:spcAft>
              <a:buSzPts val="2000"/>
              <a:buFont typeface="Arial" panose="020B0604020202020204" pitchFamily="34" charset="0"/>
              <a:buNone/>
            </a:pPr>
            <a:endParaRPr lang="en-US" sz="20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800"/>
              </a:spcAft>
            </a:pPr>
            <a:r>
              <a:rPr lang="en-US" sz="20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(COVID Impact)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20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Very few Adult Education providers had served students remotely prior to the pandemic and none had ever conducted assessment at a distance until the onset of the pandemic.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20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While the modalities for recruitment and instruction have changed, adult education programs across Maryland have successfully transitioned to serving students virtually or are adhering to the guidelines set by Governor Hogan to continue to serve students in person.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20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The Office of Adult Education and Literacy Services has produced a plethora of virtual resources to allow instructors to successfully support students from a distance, including a Digital Literacy Framework and an Instructor Implementation Guide.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20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The Adult Education team is also hosting virtual communities of practice meetings quarterly to ensure support for all staff in grant appointed leadership positions. This allows individuals in these roles to raise concerns and share successes again with the goal of continuation of services for adult learners.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800"/>
              </a:spcAft>
            </a:pPr>
            <a:endParaRPr lang="en-US" sz="20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400" dirty="0"/>
          </a:p>
        </p:txBody>
      </p:sp>
      <p:sp>
        <p:nvSpPr>
          <p:cNvPr id="4" name="Slide Number Placeholder 3"/>
          <p:cNvSpPr>
            <a:spLocks noGrp="1"/>
          </p:cNvSpPr>
          <p:nvPr>
            <p:ph type="sldNum" sz="quarter" idx="10"/>
          </p:nvPr>
        </p:nvSpPr>
        <p:spPr/>
        <p:txBody>
          <a:bodyPr/>
          <a:lstStyle/>
          <a:p>
            <a:fld id="{DBE3C082-749E-4580-AA25-FF3E05A0CAAD}" type="slidenum">
              <a:rPr lang="en-US" smtClean="0"/>
              <a:pPr/>
              <a:t>13</a:t>
            </a:fld>
            <a:endParaRPr lang="en-US" dirty="0"/>
          </a:p>
        </p:txBody>
      </p:sp>
    </p:spTree>
    <p:extLst>
      <p:ext uri="{BB962C8B-B14F-4D97-AF65-F5344CB8AC3E}">
        <p14:creationId xmlns:p14="http://schemas.microsoft.com/office/powerpoint/2010/main" val="3917732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SzPts val="2000"/>
              <a:buFont typeface="Arial" panose="020B0604020202020204" pitchFamily="34" charset="0"/>
              <a:buNone/>
            </a:pPr>
            <a:r>
              <a:rPr lang="en-US" sz="20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VI.	OFFICE OF ADULT EDUCATION AND LITERACY</a:t>
            </a:r>
          </a:p>
          <a:p>
            <a:pPr marL="0" marR="0">
              <a:lnSpc>
                <a:spcPct val="115000"/>
              </a:lnSpc>
              <a:spcBef>
                <a:spcPts val="0"/>
              </a:spcBef>
              <a:spcAft>
                <a:spcPts val="1800"/>
              </a:spcAft>
            </a:pPr>
            <a:endParaRPr lang="en-US" sz="20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800"/>
              </a:spcAft>
            </a:pPr>
            <a:r>
              <a:rPr lang="en-US" sz="20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(Virtual Training Institute)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20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Next week DWDAL’s Adult Education team will host its third annual Virtual Training Institute to reach Maryland adult education providers across the state with high quality professional development content.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20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This year’s VTI will take place over four days and include 26 sessions facilitated by subject matter experts or instructors working within the field of adult education.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20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Sessions are vetted by team Labor to ensure that content is engaging, aligned with best practices in adult education, adheres to topic areas outlined in WIOA, and ultimately aimed at increasing adult literacy and improved state goals around student outcomes.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20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Over the last two VTI we had over 1000 participants and we hope to greatly increase that number with this next Institute.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800"/>
              </a:spcAft>
            </a:pPr>
            <a:endParaRPr lang="en-US" sz="20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400" dirty="0"/>
          </a:p>
        </p:txBody>
      </p:sp>
      <p:sp>
        <p:nvSpPr>
          <p:cNvPr id="4" name="Slide Number Placeholder 3"/>
          <p:cNvSpPr>
            <a:spLocks noGrp="1"/>
          </p:cNvSpPr>
          <p:nvPr>
            <p:ph type="sldNum" sz="quarter" idx="10"/>
          </p:nvPr>
        </p:nvSpPr>
        <p:spPr/>
        <p:txBody>
          <a:bodyPr/>
          <a:lstStyle/>
          <a:p>
            <a:fld id="{DBE3C082-749E-4580-AA25-FF3E05A0CAAD}" type="slidenum">
              <a:rPr lang="en-US" smtClean="0"/>
              <a:pPr/>
              <a:t>14</a:t>
            </a:fld>
            <a:endParaRPr lang="en-US" dirty="0"/>
          </a:p>
        </p:txBody>
      </p:sp>
    </p:spTree>
    <p:extLst>
      <p:ext uri="{BB962C8B-B14F-4D97-AF65-F5344CB8AC3E}">
        <p14:creationId xmlns:p14="http://schemas.microsoft.com/office/powerpoint/2010/main" val="884396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Arial" panose="020B0604020202020204" pitchFamily="34" charset="0"/>
              </a:rPr>
              <a:t>CLOSING</a:t>
            </a:r>
          </a:p>
          <a:p>
            <a:endParaRPr lang="en-US" sz="1600" dirty="0">
              <a:latin typeface="Arial" panose="020B0604020202020204" pitchFamily="34" charset="0"/>
            </a:endParaRPr>
          </a:p>
          <a:p>
            <a:pPr marL="0" marR="0">
              <a:lnSpc>
                <a:spcPct val="115000"/>
              </a:lnSpc>
              <a:spcBef>
                <a:spcPts val="0"/>
              </a:spcBef>
              <a:spcAft>
                <a:spcPts val="2400"/>
              </a:spcAft>
            </a:pPr>
            <a:r>
              <a:rPr lang="en-US" sz="1800" dirty="0">
                <a:effectLst/>
                <a:latin typeface="Calibri" panose="020F0502020204030204" pitchFamily="34" charset="0"/>
                <a:ea typeface="Calibri" panose="020F0502020204030204" pitchFamily="34" charset="0"/>
                <a:cs typeface="Calibri" panose="020F0502020204030204" pitchFamily="34" charset="0"/>
              </a:rPr>
              <a:t>I could go on, but I think I’m out of time!</a:t>
            </a:r>
          </a:p>
          <a:p>
            <a:pPr marL="0" marR="0">
              <a:lnSpc>
                <a:spcPct val="115000"/>
              </a:lnSpc>
              <a:spcBef>
                <a:spcPts val="0"/>
              </a:spcBef>
              <a:spcAft>
                <a:spcPts val="24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2400"/>
              </a:spcAft>
            </a:pPr>
            <a:r>
              <a:rPr lang="en-US" sz="1800" dirty="0">
                <a:effectLst/>
                <a:latin typeface="Calibri" panose="020F0502020204030204" pitchFamily="34" charset="0"/>
                <a:ea typeface="Calibri" panose="020F0502020204030204" pitchFamily="34" charset="0"/>
                <a:cs typeface="Calibri" panose="020F0502020204030204" pitchFamily="34" charset="0"/>
              </a:rPr>
              <a:t>What I hope you take away from my presentation is a desire to learn more about all the ways Labor is working to help individuals with barriers to employment overcome those barriers and how our programs can support </a:t>
            </a:r>
            <a:r>
              <a:rPr lang="en-US" sz="1800" i="1" dirty="0">
                <a:effectLst/>
                <a:latin typeface="Calibri" panose="020F0502020204030204" pitchFamily="34" charset="0"/>
                <a:ea typeface="Calibri" panose="020F0502020204030204" pitchFamily="34" charset="0"/>
                <a:cs typeface="Calibri" panose="020F0502020204030204" pitchFamily="34" charset="0"/>
              </a:rPr>
              <a:t>your</a:t>
            </a:r>
            <a:r>
              <a:rPr lang="en-US" sz="1800" dirty="0">
                <a:effectLst/>
                <a:latin typeface="Calibri" panose="020F0502020204030204" pitchFamily="34" charset="0"/>
                <a:ea typeface="Calibri" panose="020F0502020204030204" pitchFamily="34" charset="0"/>
                <a:cs typeface="Calibri" panose="020F0502020204030204" pitchFamily="34" charset="0"/>
              </a:rPr>
              <a:t> efforts in </a:t>
            </a:r>
            <a:r>
              <a:rPr lang="en-US" sz="1800" i="1" dirty="0">
                <a:effectLst/>
                <a:latin typeface="Calibri" panose="020F0502020204030204" pitchFamily="34" charset="0"/>
                <a:ea typeface="Calibri" panose="020F0502020204030204" pitchFamily="34" charset="0"/>
                <a:cs typeface="Calibri" panose="020F0502020204030204" pitchFamily="34" charset="0"/>
              </a:rPr>
              <a:t>your</a:t>
            </a:r>
            <a:r>
              <a:rPr lang="en-US" sz="1800" dirty="0">
                <a:effectLst/>
                <a:latin typeface="Calibri" panose="020F0502020204030204" pitchFamily="34" charset="0"/>
                <a:ea typeface="Calibri" panose="020F0502020204030204" pitchFamily="34" charset="0"/>
                <a:cs typeface="Calibri" panose="020F0502020204030204" pitchFamily="34" charset="0"/>
              </a:rPr>
              <a:t> communities.</a:t>
            </a:r>
          </a:p>
          <a:p>
            <a:pPr marL="0" marR="0">
              <a:lnSpc>
                <a:spcPct val="115000"/>
              </a:lnSpc>
              <a:spcBef>
                <a:spcPts val="0"/>
              </a:spcBef>
              <a:spcAft>
                <a:spcPts val="24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2400"/>
              </a:spcAft>
            </a:pPr>
            <a:r>
              <a:rPr lang="en-US" sz="1800" dirty="0">
                <a:effectLst/>
                <a:latin typeface="Calibri" panose="020F0502020204030204" pitchFamily="34" charset="0"/>
                <a:ea typeface="Calibri" panose="020F0502020204030204" pitchFamily="34" charset="0"/>
                <a:cs typeface="Calibri" panose="020F0502020204030204" pitchFamily="34" charset="0"/>
              </a:rPr>
              <a:t>Please feel free to reach out to me if you have any questions about today’s presentation!</a:t>
            </a:r>
          </a:p>
          <a:p>
            <a:pPr marL="0" marR="0">
              <a:lnSpc>
                <a:spcPct val="115000"/>
              </a:lnSpc>
              <a:spcBef>
                <a:spcPts val="0"/>
              </a:spcBef>
              <a:spcAft>
                <a:spcPts val="24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24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Thank you for your time.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BE3C082-749E-4580-AA25-FF3E05A0CAAD}" type="slidenum">
              <a:rPr lang="en-US" smtClean="0"/>
              <a:pPr/>
              <a:t>15</a:t>
            </a:fld>
            <a:endParaRPr lang="en-US" dirty="0"/>
          </a:p>
        </p:txBody>
      </p:sp>
    </p:spTree>
    <p:extLst>
      <p:ext uri="{BB962C8B-B14F-4D97-AF65-F5344CB8AC3E}">
        <p14:creationId xmlns:p14="http://schemas.microsoft.com/office/powerpoint/2010/main" val="353165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800"/>
              </a:spcAft>
              <a:buSzPts val="2000"/>
              <a:buFont typeface="Arial" panose="020B0604020202020204" pitchFamily="34" charset="0"/>
              <a:buAutoNum type="romanUcPeriod"/>
            </a:pPr>
            <a:r>
              <a:rPr lang="en-US" sz="18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LAY-OFF AVERSION FUND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120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The Lay-off Aversion Fund was one of several COVID relief initiatives rolled out in March to quickly provide small businesses with crucial financial assistance that would help them to forego layoffs and closures.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120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More than $10 million was awarded to 445 small businesses through the first round of grants, saving more than 8,800 jobs.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120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Grant recipients represented nearly 20 diverse industry sectors, ranging from health care to retail, located in each of Maryland’s 24 jurisdictions.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120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Grantees used the average award size of $22,738 per business for such things as purchasing remote access equipment and software to promote teleworking, assisting with employee training and education, purchasing cleaning supplies and services to maintain an onsite workforce and taking advantage of Labor’s Work Sharing Unemployment Insurance Program by supplementing employee income.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120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The Lay-off Aversion Fund was so successful and remained so badly needed as the pandemic stretched across 2020, that Governor Hogan announced he was directing another $20 M to the fund in October.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120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Since the second round of the Lay-off Aversion fund went </a:t>
            </a:r>
            <a:r>
              <a:rPr lang="en-US" sz="1800" dirty="0" smtClean="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live on 10/28/20, </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Labor has received </a:t>
            </a:r>
            <a:r>
              <a:rPr lang="en-US" sz="1800" dirty="0" smtClean="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1,036 </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applications for a total of $</a:t>
            </a:r>
            <a:r>
              <a:rPr lang="en-US" sz="1800" dirty="0" smtClean="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33,787,951.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120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 total of </a:t>
            </a:r>
            <a:r>
              <a:rPr lang="en-US" sz="1800" dirty="0" smtClean="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715 </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businesses have been approved for a total of $</a:t>
            </a:r>
            <a:r>
              <a:rPr lang="en-US" sz="1800" dirty="0" smtClean="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18,057,027.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1200"/>
              </a:spcBef>
              <a:spcAft>
                <a:spcPts val="1800"/>
              </a:spcAft>
              <a:buFont typeface="Symbol" panose="05050102010706020507" pitchFamily="18" charset="2"/>
              <a:buChar char=""/>
            </a:pPr>
            <a:r>
              <a:rPr lang="en-US" sz="1800" dirty="0" smtClean="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10,904 </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impacted employees will benefit from this funding.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120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All applications received as of Monday, </a:t>
            </a:r>
            <a:r>
              <a:rPr lang="en-US" sz="1800" dirty="0" smtClean="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12/8 </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have been assigned for review</a:t>
            </a:r>
            <a:r>
              <a:rPr lang="en-US" sz="1800" dirty="0" smtClean="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4" name="Slide Number Placeholder 3"/>
          <p:cNvSpPr>
            <a:spLocks noGrp="1"/>
          </p:cNvSpPr>
          <p:nvPr>
            <p:ph type="sldNum" sz="quarter" idx="10"/>
          </p:nvPr>
        </p:nvSpPr>
        <p:spPr/>
        <p:txBody>
          <a:bodyPr/>
          <a:lstStyle/>
          <a:p>
            <a:fld id="{DBE3C082-749E-4580-AA25-FF3E05A0CAAD}" type="slidenum">
              <a:rPr lang="en-US" smtClean="0"/>
              <a:pPr/>
              <a:t>2</a:t>
            </a:fld>
            <a:endParaRPr lang="en-US" dirty="0"/>
          </a:p>
        </p:txBody>
      </p:sp>
    </p:spTree>
    <p:extLst>
      <p:ext uri="{BB962C8B-B14F-4D97-AF65-F5344CB8AC3E}">
        <p14:creationId xmlns:p14="http://schemas.microsoft.com/office/powerpoint/2010/main" val="293671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800"/>
              </a:spcAft>
            </a:pPr>
            <a:r>
              <a:rPr lang="en-US" sz="1800" b="1" i="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II. OFFICE OF WORKFORCE DEVELOPMENT</a:t>
            </a:r>
          </a:p>
          <a:p>
            <a:pPr marL="0" marR="0">
              <a:lnSpc>
                <a:spcPct val="115000"/>
              </a:lnSpc>
              <a:spcBef>
                <a:spcPts val="0"/>
              </a:spcBef>
              <a:spcAft>
                <a:spcPts val="1800"/>
              </a:spcAft>
            </a:pPr>
            <a:r>
              <a:rPr lang="en-US" sz="18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American Job Centers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Until the pandemic struck, the state’s 30 American Job Centers were central and vital service points for Maryland jobseekers and businesses.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No American Job Centers have fully reopened to the public, however, all services previously offered continue to be offered in a virtual environment with no noticeable impact to service delivery or customer service.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Some Title I staff have returned to their offices on a staggered schedule and are offering virtual appointments.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Virtual recruitments have been held for businesses seeking to recruit and hire staff.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4" name="Slide Number Placeholder 3"/>
          <p:cNvSpPr>
            <a:spLocks noGrp="1"/>
          </p:cNvSpPr>
          <p:nvPr>
            <p:ph type="sldNum" sz="quarter" idx="10"/>
          </p:nvPr>
        </p:nvSpPr>
        <p:spPr/>
        <p:txBody>
          <a:bodyPr/>
          <a:lstStyle/>
          <a:p>
            <a:fld id="{DBE3C082-749E-4580-AA25-FF3E05A0CAAD}" type="slidenum">
              <a:rPr lang="en-US" smtClean="0"/>
              <a:pPr/>
              <a:t>3</a:t>
            </a:fld>
            <a:endParaRPr lang="en-US" dirty="0"/>
          </a:p>
        </p:txBody>
      </p:sp>
    </p:spTree>
    <p:extLst>
      <p:ext uri="{BB962C8B-B14F-4D97-AF65-F5344CB8AC3E}">
        <p14:creationId xmlns:p14="http://schemas.microsoft.com/office/powerpoint/2010/main" val="2182277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800"/>
              </a:spcAft>
              <a:buClrTx/>
              <a:buSzTx/>
              <a:buFontTx/>
              <a:buNone/>
              <a:tabLst/>
              <a:defRPr/>
            </a:pPr>
            <a:r>
              <a:rPr lang="en-US" sz="1800" b="1" i="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II. OFFICE OF WORKFORCE DEVELOPMENT</a:t>
            </a:r>
          </a:p>
          <a:p>
            <a:pPr marL="0" marR="0">
              <a:lnSpc>
                <a:spcPct val="115000"/>
              </a:lnSpc>
              <a:spcBef>
                <a:spcPts val="0"/>
              </a:spcBef>
              <a:spcAft>
                <a:spcPts val="1800"/>
              </a:spcAft>
            </a:pPr>
            <a:r>
              <a:rPr lang="en-US" sz="18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Reemployment Services and Eligibility Assessment Workshops</a:t>
            </a:r>
          </a:p>
          <a:p>
            <a:pPr marL="342900" marR="0" lvl="0" indent="-342900">
              <a:lnSpc>
                <a:spcPct val="115000"/>
              </a:lnSpc>
              <a:spcBef>
                <a:spcPts val="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Between March 16, 2020 and November 9, 2020, DWDAL’s Office of Workforce Development served </a:t>
            </a:r>
            <a:r>
              <a:rPr lang="en-US" sz="18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37,215</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RESEA customers, compared with 8,664 RESEA customers during the same time period in 2019. This represents an increase of 28,551 RESEA customers seen during the pandemic.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RESEA staff have dramatically expanded the program’s reach by adding text messaging as a new outreach strategy. The integration of text messaging to phone and email outreach measures already in place dramatically reduced the “no show” rate.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RESEA staff have integrated virtual presentation tools in the service delivery model that will become a new permanent option for the program.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4" name="Slide Number Placeholder 3"/>
          <p:cNvSpPr>
            <a:spLocks noGrp="1"/>
          </p:cNvSpPr>
          <p:nvPr>
            <p:ph type="sldNum" sz="quarter" idx="10"/>
          </p:nvPr>
        </p:nvSpPr>
        <p:spPr/>
        <p:txBody>
          <a:bodyPr/>
          <a:lstStyle/>
          <a:p>
            <a:fld id="{DBE3C082-749E-4580-AA25-FF3E05A0CAAD}" type="slidenum">
              <a:rPr lang="en-US" smtClean="0"/>
              <a:pPr/>
              <a:t>4</a:t>
            </a:fld>
            <a:endParaRPr lang="en-US" dirty="0"/>
          </a:p>
        </p:txBody>
      </p:sp>
    </p:spTree>
    <p:extLst>
      <p:ext uri="{BB962C8B-B14F-4D97-AF65-F5344CB8AC3E}">
        <p14:creationId xmlns:p14="http://schemas.microsoft.com/office/powerpoint/2010/main" val="369649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800"/>
              </a:spcAft>
              <a:buClrTx/>
              <a:buSzTx/>
              <a:buFontTx/>
              <a:buNone/>
              <a:tabLst/>
              <a:defRPr/>
            </a:pPr>
            <a:r>
              <a:rPr lang="en-US" sz="1800" b="1" i="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II. OFFICE OF WORKFORCE DEVELOPMENT</a:t>
            </a:r>
          </a:p>
          <a:p>
            <a:pPr marL="0" marR="0">
              <a:lnSpc>
                <a:spcPct val="115000"/>
              </a:lnSpc>
              <a:spcBef>
                <a:spcPts val="0"/>
              </a:spcBef>
              <a:spcAft>
                <a:spcPts val="1800"/>
              </a:spcAft>
            </a:pPr>
            <a:r>
              <a:rPr lang="en-US" sz="18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Veterans Services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Disabled Veterans Outreach Program Specialists – DVOPs – served 521 veterans with significant barriers to employment between March 1, 2019 - October 31, 2019.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During the same period a year later, from March 1, 2020 to October 31, 2020, DVOPs served 302 veterans with Significant Barriers to Employment. The numbers dropped significantly during the pandemic period because many veterans did not seek employment due to fear of COVID and many of them were receiving a COVID Stipend.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Over the summer Labor’s Veterans Program hosted a Virtual Statewide Career Fair which drew 972 attendees, of which 204 self-identified as veterans.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The Veterans Program increased its virtual presence using one-on-one sessions and Job Club meetings for Veterans and businesses, and by hosting small and medium Career Fairs.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The Veterans Services team plans to build on this year’s successes by hosting two large statewide hiring events in the coming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4" name="Slide Number Placeholder 3"/>
          <p:cNvSpPr>
            <a:spLocks noGrp="1"/>
          </p:cNvSpPr>
          <p:nvPr>
            <p:ph type="sldNum" sz="quarter" idx="10"/>
          </p:nvPr>
        </p:nvSpPr>
        <p:spPr/>
        <p:txBody>
          <a:bodyPr/>
          <a:lstStyle/>
          <a:p>
            <a:fld id="{DBE3C082-749E-4580-AA25-FF3E05A0CAAD}" type="slidenum">
              <a:rPr lang="en-US" smtClean="0"/>
              <a:pPr/>
              <a:t>5</a:t>
            </a:fld>
            <a:endParaRPr lang="en-US" dirty="0"/>
          </a:p>
        </p:txBody>
      </p:sp>
    </p:spTree>
    <p:extLst>
      <p:ext uri="{BB962C8B-B14F-4D97-AF65-F5344CB8AC3E}">
        <p14:creationId xmlns:p14="http://schemas.microsoft.com/office/powerpoint/2010/main" val="3546345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800"/>
              </a:spcAft>
              <a:buClrTx/>
              <a:buSzTx/>
              <a:buFontTx/>
              <a:buNone/>
              <a:tabLst/>
              <a:defRPr/>
            </a:pPr>
            <a:r>
              <a:rPr lang="en-US" sz="1800" b="1" i="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II. OFFICE OF WORKFORCE DEVELOPMENT</a:t>
            </a:r>
          </a:p>
          <a:p>
            <a:pPr marL="0" marR="0">
              <a:lnSpc>
                <a:spcPct val="115000"/>
              </a:lnSpc>
              <a:spcBef>
                <a:spcPts val="0"/>
              </a:spcBef>
              <a:spcAft>
                <a:spcPts val="1800"/>
              </a:spcAft>
            </a:pPr>
            <a:r>
              <a:rPr lang="en-US" sz="18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Apprenticeship – Registered Apprenticeships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I am very pleased to report that Maryland’s Apprenticeship and Training Program just keeps getting better.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The Maryland Department of Labor received a $6,012,924 award in 2020 from the U.S. Department of Labor for a State Apprenticeship Expansion Grant. This grant is the fourth in a series of expansion grants awarded to the Maryland Apprenticeship and Training Program.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With the latest USDOL award, Maryland has now competitively secured nearly $13 million to expand Registered Apprenticeship programs since 2016, allowing us to increase the scope of services offered to Registered Apprenticeship sponsors, employers and apprentices.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As a result of the department’s targeted investments, Maryland has now exceeded the record-breaking milestone of more than 11,000 registered apprentices currently working, earning, and learning in the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Maryland Apprenticeship and Training Program. This is the</a:t>
            </a: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highest participation rate in state history.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171 registered apprenticeship programs are active across the state.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There are 3,702 employers participating in registered apprenticeships.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9,810 of these RAs are in the Building and Construction industries while 1,455 are in other non-traditional industries, such as healthcare, IT, and even public sector occupations.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4" name="Slide Number Placeholder 3"/>
          <p:cNvSpPr>
            <a:spLocks noGrp="1"/>
          </p:cNvSpPr>
          <p:nvPr>
            <p:ph type="sldNum" sz="quarter" idx="10"/>
          </p:nvPr>
        </p:nvSpPr>
        <p:spPr/>
        <p:txBody>
          <a:bodyPr/>
          <a:lstStyle/>
          <a:p>
            <a:fld id="{DBE3C082-749E-4580-AA25-FF3E05A0CAAD}" type="slidenum">
              <a:rPr lang="en-US" smtClean="0"/>
              <a:pPr/>
              <a:t>6</a:t>
            </a:fld>
            <a:endParaRPr lang="en-US" dirty="0"/>
          </a:p>
        </p:txBody>
      </p:sp>
    </p:spTree>
    <p:extLst>
      <p:ext uri="{BB962C8B-B14F-4D97-AF65-F5344CB8AC3E}">
        <p14:creationId xmlns:p14="http://schemas.microsoft.com/office/powerpoint/2010/main" val="189742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800"/>
              </a:spcAft>
            </a:pPr>
            <a:r>
              <a:rPr lang="en-US" sz="1800" b="1" i="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II. OFFICE OF WORKFORCE DEVELOPMENT</a:t>
            </a:r>
          </a:p>
          <a:p>
            <a:pPr marL="0" marR="0">
              <a:lnSpc>
                <a:spcPct val="115000"/>
              </a:lnSpc>
              <a:spcBef>
                <a:spcPts val="0"/>
              </a:spcBef>
              <a:spcAft>
                <a:spcPts val="1800"/>
              </a:spcAft>
            </a:pPr>
            <a:r>
              <a:rPr lang="en-US" sz="1800" i="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Apprenticeship – AMP</a:t>
            </a:r>
          </a:p>
          <a:p>
            <a:pPr marL="0" marR="0">
              <a:lnSpc>
                <a:spcPct val="115000"/>
              </a:lnSpc>
              <a:spcBef>
                <a:spcPts val="0"/>
              </a:spcBef>
              <a:spcAft>
                <a:spcPts val="1800"/>
              </a:spcAft>
            </a:pP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Maryland’s Youth Apprenticeship Program -- the Apprenticeship Maryland Program (AMP) is also thriving.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program has expanded dramatically beyond the two pilot counties of Frederick and Washington to a total of sixteen of Maryland’s local public school systems, well exceeding the growth goal set for this year.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By the end of the 2019-2020 academic year, a total of 62 new eligible employers were approved by the MATC – raising the number of eligible employers from 109 to 171. This represents a nearly 57% growth over the prior year and 1,121% growth since program inception.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4" name="Slide Number Placeholder 3"/>
          <p:cNvSpPr>
            <a:spLocks noGrp="1"/>
          </p:cNvSpPr>
          <p:nvPr>
            <p:ph type="sldNum" sz="quarter" idx="10"/>
          </p:nvPr>
        </p:nvSpPr>
        <p:spPr/>
        <p:txBody>
          <a:bodyPr/>
          <a:lstStyle/>
          <a:p>
            <a:fld id="{DBE3C082-749E-4580-AA25-FF3E05A0CAAD}" type="slidenum">
              <a:rPr lang="en-US" smtClean="0"/>
              <a:pPr/>
              <a:t>7</a:t>
            </a:fld>
            <a:endParaRPr lang="en-US" dirty="0"/>
          </a:p>
        </p:txBody>
      </p:sp>
    </p:spTree>
    <p:extLst>
      <p:ext uri="{BB962C8B-B14F-4D97-AF65-F5344CB8AC3E}">
        <p14:creationId xmlns:p14="http://schemas.microsoft.com/office/powerpoint/2010/main" val="2467253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800"/>
              </a:spcAft>
            </a:pPr>
            <a:r>
              <a:rPr lang="en-US" sz="1800" i="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IV.	GRANTS UPDATE </a:t>
            </a:r>
          </a:p>
          <a:p>
            <a:pPr marL="0" marR="0">
              <a:lnSpc>
                <a:spcPct val="115000"/>
              </a:lnSpc>
              <a:spcBef>
                <a:spcPts val="0"/>
              </a:spcBef>
              <a:spcAft>
                <a:spcPts val="1800"/>
              </a:spcAft>
            </a:pPr>
            <a:r>
              <a:rPr lang="en-US" sz="1800" i="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p>
          <a:p>
            <a:pPr marL="285750" marR="0" indent="-285750">
              <a:lnSpc>
                <a:spcPct val="115000"/>
              </a:lnSpc>
              <a:spcBef>
                <a:spcPts val="0"/>
              </a:spcBef>
              <a:spcAft>
                <a:spcPts val="1800"/>
              </a:spcAft>
              <a:buFont typeface="Arial" panose="020B0604020202020204" pitchFamily="34" charset="0"/>
              <a:buChar char="•"/>
            </a:pPr>
            <a:r>
              <a:rPr lang="en-US" sz="1800" i="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As I noted in my remarks to this group at your September meeting, we have been working aggressively to secure grant funds during 2020.</a:t>
            </a:r>
          </a:p>
          <a:p>
            <a:pPr marL="285750" marR="0" indent="-285750">
              <a:lnSpc>
                <a:spcPct val="115000"/>
              </a:lnSpc>
              <a:spcBef>
                <a:spcPts val="0"/>
              </a:spcBef>
              <a:spcAft>
                <a:spcPts val="1800"/>
              </a:spcAft>
              <a:buFont typeface="Arial" panose="020B0604020202020204" pitchFamily="34" charset="0"/>
              <a:buChar char="•"/>
            </a:pPr>
            <a:r>
              <a:rPr lang="en-US" sz="1800" i="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To date, we have applied for 12 federal grant opportunities applications and have won awards for five of the applications we submitted, bringing in about $14.5 million to help Maryland businesses and workers. That’s an additional $2 M above the amount I reported to you at the September board meeting.</a:t>
            </a:r>
          </a:p>
          <a:p>
            <a:pPr marL="285750" marR="0" indent="-285750">
              <a:lnSpc>
                <a:spcPct val="115000"/>
              </a:lnSpc>
              <a:spcBef>
                <a:spcPts val="0"/>
              </a:spcBef>
              <a:spcAft>
                <a:spcPts val="1800"/>
              </a:spcAft>
              <a:buFont typeface="Arial" panose="020B0604020202020204" pitchFamily="34" charset="0"/>
              <a:buChar char="•"/>
            </a:pPr>
            <a:r>
              <a:rPr lang="en-US" sz="1800" i="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 quick snapshot of our 2020 grant wins include the $6 M USDOL State Apprenticeship Expansion grant, the $4 M grant through USDOL’s “Support to Communities: Fostering Opioid Recovery through Workforce Development” program, a $1 M grant from the Substance Abuse and Mental Health Services Administration, and $1.6 M for a National Dislocated Worker Grant designed to assist in the economic recovery from the pandemic.</a:t>
            </a:r>
          </a:p>
          <a:p>
            <a:pPr marL="285750" marR="0" indent="-285750">
              <a:lnSpc>
                <a:spcPct val="115000"/>
              </a:lnSpc>
              <a:spcBef>
                <a:spcPts val="0"/>
              </a:spcBef>
              <a:spcAft>
                <a:spcPts val="1800"/>
              </a:spcAft>
              <a:buFont typeface="Arial" panose="020B0604020202020204" pitchFamily="34" charset="0"/>
              <a:buChar char="•"/>
            </a:pPr>
            <a:r>
              <a:rPr lang="en-US" sz="1800" i="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We are still waiting for the results of three applications, so stay tuned!</a:t>
            </a:r>
          </a:p>
          <a:p>
            <a:endParaRPr lang="en-US" sz="1400" dirty="0"/>
          </a:p>
        </p:txBody>
      </p:sp>
      <p:sp>
        <p:nvSpPr>
          <p:cNvPr id="4" name="Slide Number Placeholder 3"/>
          <p:cNvSpPr>
            <a:spLocks noGrp="1"/>
          </p:cNvSpPr>
          <p:nvPr>
            <p:ph type="sldNum" sz="quarter" idx="10"/>
          </p:nvPr>
        </p:nvSpPr>
        <p:spPr/>
        <p:txBody>
          <a:bodyPr/>
          <a:lstStyle/>
          <a:p>
            <a:fld id="{DBE3C082-749E-4580-AA25-FF3E05A0CAAD}" type="slidenum">
              <a:rPr lang="en-US" smtClean="0"/>
              <a:pPr/>
              <a:t>8</a:t>
            </a:fld>
            <a:endParaRPr lang="en-US" dirty="0"/>
          </a:p>
        </p:txBody>
      </p:sp>
    </p:spTree>
    <p:extLst>
      <p:ext uri="{BB962C8B-B14F-4D97-AF65-F5344CB8AC3E}">
        <p14:creationId xmlns:p14="http://schemas.microsoft.com/office/powerpoint/2010/main" val="2371268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800"/>
              </a:spcAft>
            </a:pPr>
            <a:r>
              <a:rPr lang="en-US" sz="1800" b="1" i="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IV.	GRANTS UPDATE </a:t>
            </a:r>
          </a:p>
          <a:p>
            <a:pPr marL="0" marR="0">
              <a:lnSpc>
                <a:spcPct val="115000"/>
              </a:lnSpc>
              <a:spcBef>
                <a:spcPts val="0"/>
              </a:spcBef>
              <a:spcAft>
                <a:spcPts val="1800"/>
              </a:spcAft>
            </a:pPr>
            <a:r>
              <a:rPr lang="en-US" sz="1800" i="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p>
          <a:p>
            <a:pPr marL="285750" marR="0" indent="-285750">
              <a:lnSpc>
                <a:spcPct val="115000"/>
              </a:lnSpc>
              <a:spcBef>
                <a:spcPts val="0"/>
              </a:spcBef>
              <a:spcAft>
                <a:spcPts val="1800"/>
              </a:spcAft>
              <a:buFont typeface="Arial" panose="020B0604020202020204" pitchFamily="34" charset="0"/>
              <a:buChar char="•"/>
            </a:pPr>
            <a:r>
              <a:rPr lang="en-US" sz="1800" i="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In addition to federal grants, Labor managed a variety of state grants in 2020.</a:t>
            </a:r>
          </a:p>
          <a:p>
            <a:pPr marL="285750" marR="0" indent="-285750">
              <a:lnSpc>
                <a:spcPct val="115000"/>
              </a:lnSpc>
              <a:spcBef>
                <a:spcPts val="0"/>
              </a:spcBef>
              <a:spcAft>
                <a:spcPts val="1800"/>
              </a:spcAft>
              <a:buFont typeface="Arial" panose="020B0604020202020204" pitchFamily="34" charset="0"/>
              <a:buChar char="•"/>
            </a:pPr>
            <a:r>
              <a:rPr lang="en-US" sz="1800" i="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The very successful Employment Advancement Right Now - or "EARN" - program continues to fund Strategic Industry Partnerships in every jurisdiction of the State.</a:t>
            </a:r>
          </a:p>
          <a:p>
            <a:pPr marL="285750" marR="0" indent="-285750">
              <a:lnSpc>
                <a:spcPct val="115000"/>
              </a:lnSpc>
              <a:spcBef>
                <a:spcPts val="0"/>
              </a:spcBef>
              <a:spcAft>
                <a:spcPts val="1800"/>
              </a:spcAft>
              <a:buFont typeface="Arial" panose="020B0604020202020204" pitchFamily="34" charset="0"/>
              <a:buChar char="•"/>
            </a:pPr>
            <a:r>
              <a:rPr lang="en-US" sz="1800" i="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In Fiscal Year 21, the EARN budget is $8.5 million - with $3 million directed specifically to the Cyber/IT sector, $500,000 for Opportunity Zones, and $3.7 M for all other industries. </a:t>
            </a:r>
          </a:p>
          <a:p>
            <a:pPr marL="285750" marR="0" indent="-285750">
              <a:lnSpc>
                <a:spcPct val="115000"/>
              </a:lnSpc>
              <a:spcBef>
                <a:spcPts val="0"/>
              </a:spcBef>
              <a:spcAft>
                <a:spcPts val="1800"/>
              </a:spcAft>
              <a:buFont typeface="Arial" panose="020B0604020202020204" pitchFamily="34" charset="0"/>
              <a:buChar char="•"/>
            </a:pPr>
            <a:r>
              <a:rPr lang="en-US" sz="1800" i="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Labor also received $450,000 in response to the Clean Energy Jobs Act to fund pre-apprenticeship, Registered Apprenticeship, and youth apprenticeship programs. A solicitation for this funding went out in July of 2020.</a:t>
            </a:r>
          </a:p>
          <a:p>
            <a:pPr marL="285750" marR="0" indent="-285750">
              <a:lnSpc>
                <a:spcPct val="115000"/>
              </a:lnSpc>
              <a:spcBef>
                <a:spcPts val="0"/>
              </a:spcBef>
              <a:spcAft>
                <a:spcPts val="1800"/>
              </a:spcAft>
              <a:buFont typeface="Arial" panose="020B0604020202020204" pitchFamily="34" charset="0"/>
              <a:buChar char="•"/>
            </a:pPr>
            <a:r>
              <a:rPr lang="en-US" sz="1800" i="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There are currently almost 70 EARN grantees. More than 4500 EARN participants have been placed in employment since the program began in 2014, and over 7500 incumbent workers have been trained.</a:t>
            </a:r>
          </a:p>
          <a:p>
            <a:endParaRPr lang="en-US" sz="1400" dirty="0"/>
          </a:p>
        </p:txBody>
      </p:sp>
      <p:sp>
        <p:nvSpPr>
          <p:cNvPr id="4" name="Slide Number Placeholder 3"/>
          <p:cNvSpPr>
            <a:spLocks noGrp="1"/>
          </p:cNvSpPr>
          <p:nvPr>
            <p:ph type="sldNum" sz="quarter" idx="10"/>
          </p:nvPr>
        </p:nvSpPr>
        <p:spPr/>
        <p:txBody>
          <a:bodyPr/>
          <a:lstStyle/>
          <a:p>
            <a:fld id="{DBE3C082-749E-4580-AA25-FF3E05A0CAAD}" type="slidenum">
              <a:rPr lang="en-US" smtClean="0"/>
              <a:pPr/>
              <a:t>9</a:t>
            </a:fld>
            <a:endParaRPr lang="en-US" dirty="0"/>
          </a:p>
        </p:txBody>
      </p:sp>
    </p:spTree>
    <p:extLst>
      <p:ext uri="{BB962C8B-B14F-4D97-AF65-F5344CB8AC3E}">
        <p14:creationId xmlns:p14="http://schemas.microsoft.com/office/powerpoint/2010/main" val="4250413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3744856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C94C115-BBA3-42A2-B4DC-D644BBF158B1}" type="datetimeFigureOut">
              <a:rPr lang="en-US" smtClean="0"/>
              <a:pPr/>
              <a:t>12/8/2020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B828A0-9A26-4748-A63C-F3D6C0298C12}" type="slidenum">
              <a:rPr lang="en-US" smtClean="0"/>
              <a:pPr/>
              <a:t>‹#›</a:t>
            </a:fld>
            <a:endParaRPr lang="en-US" dirty="0"/>
          </a:p>
        </p:txBody>
      </p:sp>
    </p:spTree>
    <p:extLst>
      <p:ext uri="{BB962C8B-B14F-4D97-AF65-F5344CB8AC3E}">
        <p14:creationId xmlns:p14="http://schemas.microsoft.com/office/powerpoint/2010/main" val="7044148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C94C115-BBA3-42A2-B4DC-D644BBF158B1}" type="datetimeFigureOut">
              <a:rPr lang="en-US" smtClean="0"/>
              <a:pPr/>
              <a:t>12/8/2020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B828A0-9A26-4748-A63C-F3D6C0298C12}" type="slidenum">
              <a:rPr lang="en-US" smtClean="0"/>
              <a:pPr/>
              <a:t>‹#›</a:t>
            </a:fld>
            <a:endParaRPr lang="en-US" dirty="0"/>
          </a:p>
        </p:txBody>
      </p:sp>
    </p:spTree>
    <p:extLst>
      <p:ext uri="{BB962C8B-B14F-4D97-AF65-F5344CB8AC3E}">
        <p14:creationId xmlns:p14="http://schemas.microsoft.com/office/powerpoint/2010/main" val="257393569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75108">
            <a:off x="3950349" y="462331"/>
            <a:ext cx="8256910" cy="440664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787465"/>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C94C115-BBA3-42A2-B4DC-D644BBF158B1}" type="datetimeFigureOut">
              <a:rPr lang="en-US" smtClean="0"/>
              <a:pPr/>
              <a:t>12/8/2020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B828A0-9A26-4748-A63C-F3D6C0298C12}" type="slidenum">
              <a:rPr lang="en-US" smtClean="0"/>
              <a:pPr/>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AD8AD171-A087-4C68-9968-A8FFCDE9A8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324" y="718830"/>
            <a:ext cx="658746" cy="531995"/>
          </a:xfrm>
          <a:prstGeom prst="rect">
            <a:avLst/>
          </a:prstGeom>
        </p:spPr>
      </p:pic>
    </p:spTree>
    <p:extLst>
      <p:ext uri="{BB962C8B-B14F-4D97-AF65-F5344CB8AC3E}">
        <p14:creationId xmlns:p14="http://schemas.microsoft.com/office/powerpoint/2010/main" val="188385231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C94C115-BBA3-42A2-B4DC-D644BBF158B1}" type="datetimeFigureOut">
              <a:rPr lang="en-US" smtClean="0"/>
              <a:pPr/>
              <a:t>12/8/2020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B828A0-9A26-4748-A63C-F3D6C0298C12}" type="slidenum">
              <a:rPr lang="en-US" smtClean="0"/>
              <a:pPr/>
              <a:t>‹#›</a:t>
            </a:fld>
            <a:endParaRPr lang="en-US" dirty="0"/>
          </a:p>
        </p:txBody>
      </p:sp>
    </p:spTree>
    <p:extLst>
      <p:ext uri="{BB962C8B-B14F-4D97-AF65-F5344CB8AC3E}">
        <p14:creationId xmlns:p14="http://schemas.microsoft.com/office/powerpoint/2010/main" val="69011618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C94C115-BBA3-42A2-B4DC-D644BBF158B1}" type="datetimeFigureOut">
              <a:rPr lang="en-US" smtClean="0"/>
              <a:pPr/>
              <a:t>12/8/2020</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B828A0-9A26-4748-A63C-F3D6C0298C12}" type="slidenum">
              <a:rPr lang="en-US" smtClean="0"/>
              <a:pPr/>
              <a:t>‹#›</a:t>
            </a:fld>
            <a:endParaRPr lang="en-US" dirty="0"/>
          </a:p>
        </p:txBody>
      </p:sp>
    </p:spTree>
    <p:extLst>
      <p:ext uri="{BB962C8B-B14F-4D97-AF65-F5344CB8AC3E}">
        <p14:creationId xmlns:p14="http://schemas.microsoft.com/office/powerpoint/2010/main" val="405857022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C94C115-BBA3-42A2-B4DC-D644BBF158B1}" type="datetimeFigureOut">
              <a:rPr lang="en-US" smtClean="0"/>
              <a:pPr/>
              <a:t>12/8/2020</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B828A0-9A26-4748-A63C-F3D6C0298C12}" type="slidenum">
              <a:rPr lang="en-US" smtClean="0"/>
              <a:pPr/>
              <a:t>‹#›</a:t>
            </a:fld>
            <a:endParaRPr lang="en-US" dirty="0"/>
          </a:p>
        </p:txBody>
      </p:sp>
    </p:spTree>
    <p:extLst>
      <p:ext uri="{BB962C8B-B14F-4D97-AF65-F5344CB8AC3E}">
        <p14:creationId xmlns:p14="http://schemas.microsoft.com/office/powerpoint/2010/main" val="316306344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238659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C94C115-BBA3-42A2-B4DC-D644BBF158B1}" type="datetimeFigureOut">
              <a:rPr lang="en-US" smtClean="0"/>
              <a:pPr/>
              <a:t>12/8/2020</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B828A0-9A26-4748-A63C-F3D6C0298C12}" type="slidenum">
              <a:rPr lang="en-US" smtClean="0"/>
              <a:pPr/>
              <a:t>‹#›</a:t>
            </a:fld>
            <a:endParaRPr lang="en-US" dirty="0"/>
          </a:p>
        </p:txBody>
      </p:sp>
    </p:spTree>
    <p:extLst>
      <p:ext uri="{BB962C8B-B14F-4D97-AF65-F5344CB8AC3E}">
        <p14:creationId xmlns:p14="http://schemas.microsoft.com/office/powerpoint/2010/main" val="152463653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C94C115-BBA3-42A2-B4DC-D644BBF158B1}" type="datetimeFigureOut">
              <a:rPr lang="en-US" smtClean="0"/>
              <a:pPr/>
              <a:t>12/8/2020</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B828A0-9A26-4748-A63C-F3D6C0298C12}" type="slidenum">
              <a:rPr lang="en-US" smtClean="0"/>
              <a:pPr/>
              <a:t>‹#›</a:t>
            </a:fld>
            <a:endParaRPr lang="en-US" dirty="0"/>
          </a:p>
        </p:txBody>
      </p:sp>
    </p:spTree>
    <p:extLst>
      <p:ext uri="{BB962C8B-B14F-4D97-AF65-F5344CB8AC3E}">
        <p14:creationId xmlns:p14="http://schemas.microsoft.com/office/powerpoint/2010/main" val="139267903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C94C115-BBA3-42A2-B4DC-D644BBF158B1}" type="datetimeFigureOut">
              <a:rPr lang="en-US" smtClean="0"/>
              <a:pPr/>
              <a:t>12/8/2020</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B828A0-9A26-4748-A63C-F3D6C0298C12}" type="slidenum">
              <a:rPr lang="en-US" smtClean="0"/>
              <a:pPr/>
              <a:t>‹#›</a:t>
            </a:fld>
            <a:endParaRPr lang="en-US" dirty="0"/>
          </a:p>
        </p:txBody>
      </p:sp>
    </p:spTree>
    <p:extLst>
      <p:ext uri="{BB962C8B-B14F-4D97-AF65-F5344CB8AC3E}">
        <p14:creationId xmlns:p14="http://schemas.microsoft.com/office/powerpoint/2010/main" val="428816288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401741"/>
            <a:ext cx="12192000" cy="473676"/>
          </a:xfrm>
          <a:prstGeom prst="rect">
            <a:avLst/>
          </a:prstGeom>
          <a:solidFill>
            <a:srgbClr val="EA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320138"/>
            <a:ext cx="12192000" cy="72424"/>
          </a:xfrm>
          <a:prstGeom prst="rect">
            <a:avLst/>
          </a:prstGeom>
          <a:solidFill>
            <a:srgbClr val="981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123568" y="6484119"/>
            <a:ext cx="11944864" cy="307777"/>
          </a:xfrm>
          <a:prstGeom prst="rect">
            <a:avLst/>
          </a:prstGeom>
          <a:noFill/>
        </p:spPr>
        <p:txBody>
          <a:bodyPr wrap="square" rtlCol="0">
            <a:spAutoFit/>
          </a:bodyPr>
          <a:lstStyle/>
          <a:p>
            <a:pPr>
              <a:tabLst>
                <a:tab pos="11714163" algn="r"/>
              </a:tabLst>
            </a:pPr>
            <a:r>
              <a:rPr lang="en-US" sz="1400" dirty="0">
                <a:solidFill>
                  <a:srgbClr val="FFE089"/>
                </a:solidFill>
                <a:latin typeface="Century Gothic" panose="020B0502020202020204" pitchFamily="34" charset="0"/>
              </a:rPr>
              <a:t>MARYLAND DEPARTMENT OF LABOR	</a:t>
            </a:r>
            <a:r>
              <a:rPr lang="en-US" sz="1200" dirty="0">
                <a:solidFill>
                  <a:srgbClr val="FFE089"/>
                </a:solidFill>
                <a:latin typeface="Garamond" panose="02020404030301010803" pitchFamily="18" charset="0"/>
              </a:rPr>
              <a:t>SLIDE </a:t>
            </a:r>
            <a:fld id="{6BFB0F1D-D962-492A-8359-665F182BE052}" type="slidenum">
              <a:rPr lang="en-US" sz="1200" smtClean="0">
                <a:solidFill>
                  <a:srgbClr val="FFE089"/>
                </a:solidFill>
                <a:latin typeface="Garamond" panose="02020404030301010803" pitchFamily="18" charset="0"/>
              </a:rPr>
              <a:pPr>
                <a:tabLst>
                  <a:tab pos="11714163" algn="r"/>
                </a:tabLst>
              </a:pPr>
              <a:t>‹#›</a:t>
            </a:fld>
            <a:endParaRPr lang="en-US" sz="1200" dirty="0">
              <a:solidFill>
                <a:srgbClr val="FFE089"/>
              </a:solidFill>
              <a:latin typeface="Garamond" panose="02020404030301010803" pitchFamily="18" charset="0"/>
            </a:endParaRPr>
          </a:p>
        </p:txBody>
      </p:sp>
    </p:spTree>
    <p:extLst>
      <p:ext uri="{BB962C8B-B14F-4D97-AF65-F5344CB8AC3E}">
        <p14:creationId xmlns:p14="http://schemas.microsoft.com/office/powerpoint/2010/main" val="1647992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xStyles>
    <p:titleStyle>
      <a:lvl1pPr algn="l" defTabSz="914400" rtl="0" eaLnBrk="1" latinLnBrk="0" hangingPunct="1">
        <a:lnSpc>
          <a:spcPct val="90000"/>
        </a:lnSpc>
        <a:spcBef>
          <a:spcPct val="0"/>
        </a:spcBef>
        <a:buNone/>
        <a:defRPr sz="4400" kern="1200" spc="200" baseline="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James.rzepkowski@Maryland.gov"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021" y="2013711"/>
            <a:ext cx="10570578" cy="2881421"/>
          </a:xfrm>
        </p:spPr>
        <p:txBody>
          <a:bodyPr anchor="ctr">
            <a:normAutofit/>
          </a:bodyPr>
          <a:lstStyle/>
          <a:p>
            <a:pPr>
              <a:lnSpc>
                <a:spcPct val="100000"/>
              </a:lnSpc>
            </a:pPr>
            <a:r>
              <a:rPr lang="en-US" sz="5400" dirty="0"/>
              <a:t>Governor’s Workforce Development Board</a:t>
            </a:r>
            <a:br>
              <a:rPr lang="en-US" sz="5400" dirty="0"/>
            </a:br>
            <a:r>
              <a:rPr lang="en-US" sz="1000" dirty="0"/>
              <a:t/>
            </a:r>
            <a:br>
              <a:rPr lang="en-US" sz="1000" dirty="0"/>
            </a:br>
            <a:r>
              <a:rPr lang="en-US" sz="2800" i="1" dirty="0"/>
              <a:t>4</a:t>
            </a:r>
            <a:r>
              <a:rPr lang="en-US" sz="2800" i="1" baseline="30000" dirty="0"/>
              <a:t>th</a:t>
            </a:r>
            <a:r>
              <a:rPr lang="en-US" sz="2800" i="1" dirty="0"/>
              <a:t> Quarter Updates – December 9, 2020</a:t>
            </a:r>
          </a:p>
        </p:txBody>
      </p:sp>
      <p:cxnSp>
        <p:nvCxnSpPr>
          <p:cNvPr id="5" name="Straight Connector 4"/>
          <p:cNvCxnSpPr/>
          <p:nvPr/>
        </p:nvCxnSpPr>
        <p:spPr>
          <a:xfrm>
            <a:off x="3587576" y="4718753"/>
            <a:ext cx="5016843" cy="0"/>
          </a:xfrm>
          <a:prstGeom prst="line">
            <a:avLst/>
          </a:prstGeom>
          <a:ln>
            <a:solidFill>
              <a:srgbClr val="EAAB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7155" y="4895132"/>
            <a:ext cx="11557687" cy="1015663"/>
          </a:xfrm>
          <a:prstGeom prst="rect">
            <a:avLst/>
          </a:prstGeom>
          <a:noFill/>
        </p:spPr>
        <p:txBody>
          <a:bodyPr wrap="square" rtlCol="0">
            <a:spAutoFit/>
          </a:bodyPr>
          <a:lstStyle/>
          <a:p>
            <a:pPr algn="ctr"/>
            <a:r>
              <a:rPr lang="en-US" sz="2000" dirty="0">
                <a:solidFill>
                  <a:srgbClr val="981E32"/>
                </a:solidFill>
                <a:latin typeface="Garamond" panose="02020404030301010803" pitchFamily="18" charset="0"/>
              </a:rPr>
              <a:t>James E. Rzepkowski</a:t>
            </a:r>
          </a:p>
          <a:p>
            <a:pPr algn="ctr"/>
            <a:r>
              <a:rPr lang="en-US" sz="2000" i="1" dirty="0">
                <a:solidFill>
                  <a:srgbClr val="981E32"/>
                </a:solidFill>
                <a:latin typeface="Garamond" panose="02020404030301010803" pitchFamily="18" charset="0"/>
              </a:rPr>
              <a:t>Assistant Secretary, Division of Workforce Development and Adult Learning</a:t>
            </a:r>
          </a:p>
          <a:p>
            <a:pPr algn="ctr"/>
            <a:r>
              <a:rPr lang="en-US" sz="2000" i="1" dirty="0">
                <a:solidFill>
                  <a:srgbClr val="981E32"/>
                </a:solidFill>
                <a:latin typeface="Garamond" panose="02020404030301010803" pitchFamily="18" charset="0"/>
              </a:rPr>
              <a:t>Maryland Department of Labor</a:t>
            </a:r>
          </a:p>
        </p:txBody>
      </p:sp>
      <p:pic>
        <p:nvPicPr>
          <p:cNvPr id="4" name="Picture 3" descr="A picture containing drawing&#10;&#10;Description automatically generated">
            <a:extLst>
              <a:ext uri="{FF2B5EF4-FFF2-40B4-BE49-F238E27FC236}">
                <a16:creationId xmlns:a16="http://schemas.microsoft.com/office/drawing/2014/main" id="{0B3D0ABA-7A29-4BC5-BE5B-487137120E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0269" y="200147"/>
            <a:ext cx="6251461" cy="1813564"/>
          </a:xfrm>
          <a:prstGeom prst="rect">
            <a:avLst/>
          </a:prstGeom>
        </p:spPr>
      </p:pic>
    </p:spTree>
    <p:extLst>
      <p:ext uri="{BB962C8B-B14F-4D97-AF65-F5344CB8AC3E}">
        <p14:creationId xmlns:p14="http://schemas.microsoft.com/office/powerpoint/2010/main" val="166621031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1722"/>
            <a:ext cx="10515600" cy="1325563"/>
          </a:xfrm>
        </p:spPr>
        <p:txBody>
          <a:bodyPr>
            <a:normAutofit/>
          </a:bodyPr>
          <a:lstStyle/>
          <a:p>
            <a:r>
              <a:rPr lang="en-US" sz="4000" dirty="0"/>
              <a:t>Office of Workforce Information and Performance</a:t>
            </a:r>
            <a:endParaRPr lang="en-US" sz="4000" i="1" spc="0" dirty="0">
              <a:latin typeface="Garamond" panose="02020404030301010803" pitchFamily="18" charset="0"/>
            </a:endParaRPr>
          </a:p>
        </p:txBody>
      </p:sp>
      <p:sp>
        <p:nvSpPr>
          <p:cNvPr id="7" name="TextBox 6"/>
          <p:cNvSpPr txBox="1"/>
          <p:nvPr/>
        </p:nvSpPr>
        <p:spPr>
          <a:xfrm>
            <a:off x="5711697" y="1580829"/>
            <a:ext cx="5861299" cy="3925434"/>
          </a:xfrm>
          <a:prstGeom prst="rect">
            <a:avLst/>
          </a:prstGeom>
          <a:noFill/>
        </p:spPr>
        <p:txBody>
          <a:bodyPr wrap="square" rtlCol="0">
            <a:spAutoFit/>
          </a:bodyPr>
          <a:lstStyle/>
          <a:p>
            <a:pPr marL="285750" marR="0" indent="-285750">
              <a:lnSpc>
                <a:spcPct val="115000"/>
              </a:lnSpc>
              <a:spcBef>
                <a:spcPts val="0"/>
              </a:spcBef>
              <a:spcAft>
                <a:spcPts val="1800"/>
              </a:spcAft>
              <a:buFont typeface="Arial" panose="020B0604020202020204" pitchFamily="34" charset="0"/>
              <a:buChar char="•"/>
            </a:pPr>
            <a:r>
              <a:rPr lang="en-US" sz="3200" i="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Board of Public Works approved the addition of 2 new modules in the </a:t>
            </a:r>
            <a:r>
              <a:rPr lang="en-US" sz="3200" i="1"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Maryland Workforce Exchange </a:t>
            </a:r>
            <a:r>
              <a:rPr lang="en-US" sz="3200" i="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 </a:t>
            </a:r>
          </a:p>
          <a:p>
            <a:pPr marL="914400" lvl="1" indent="-457200">
              <a:lnSpc>
                <a:spcPct val="115000"/>
              </a:lnSpc>
              <a:spcAft>
                <a:spcPts val="1800"/>
              </a:spcAft>
              <a:buFont typeface="Courier New" panose="02070309020205020404" pitchFamily="49" charset="0"/>
              <a:buChar char="o"/>
            </a:pPr>
            <a:r>
              <a:rPr lang="en-US" sz="3200" i="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The Big Interview Module </a:t>
            </a:r>
          </a:p>
          <a:p>
            <a:pPr marL="914400" lvl="1" indent="-457200">
              <a:lnSpc>
                <a:spcPct val="115000"/>
              </a:lnSpc>
              <a:spcAft>
                <a:spcPts val="1800"/>
              </a:spcAft>
              <a:buFont typeface="Courier New" panose="02070309020205020404" pitchFamily="49" charset="0"/>
              <a:buChar char="o"/>
            </a:pPr>
            <a:r>
              <a:rPr lang="en-US" sz="3200" i="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The Remote Electronic Signature</a:t>
            </a:r>
          </a:p>
        </p:txBody>
      </p:sp>
      <p:sp>
        <p:nvSpPr>
          <p:cNvPr id="4" name="Content Placeholder 2">
            <a:extLst>
              <a:ext uri="{FF2B5EF4-FFF2-40B4-BE49-F238E27FC236}">
                <a16:creationId xmlns:a16="http://schemas.microsoft.com/office/drawing/2014/main" id="{EFB13ABB-9E8D-43ED-ABE7-4058BC8E7F18}"/>
              </a:ext>
            </a:extLst>
          </p:cNvPr>
          <p:cNvSpPr>
            <a:spLocks noGrp="1"/>
          </p:cNvSpPr>
          <p:nvPr>
            <p:ph idx="1"/>
          </p:nvPr>
        </p:nvSpPr>
        <p:spPr>
          <a:xfrm>
            <a:off x="0" y="1572631"/>
            <a:ext cx="5082744" cy="4351338"/>
          </a:xfrm>
        </p:spPr>
        <p:txBody>
          <a:bodyPr anchor="ctr">
            <a:normAutofit/>
          </a:bodyPr>
          <a:lstStyle/>
          <a:p>
            <a:pPr marL="0" indent="0" algn="ctr">
              <a:buNone/>
            </a:pPr>
            <a:r>
              <a:rPr lang="en-US" sz="10000" dirty="0">
                <a:latin typeface="Century Gothic" panose="020B0502020202020204" pitchFamily="34" charset="0"/>
              </a:rPr>
              <a:t>17 </a:t>
            </a:r>
            <a:r>
              <a:rPr lang="en-US" sz="6600" i="1" dirty="0">
                <a:latin typeface="Century Gothic" panose="020B0502020202020204" pitchFamily="34" charset="0"/>
              </a:rPr>
              <a:t>of</a:t>
            </a:r>
            <a:r>
              <a:rPr lang="en-US" sz="10000" dirty="0">
                <a:latin typeface="Century Gothic" panose="020B0502020202020204" pitchFamily="34" charset="0"/>
              </a:rPr>
              <a:t> 18</a:t>
            </a:r>
          </a:p>
          <a:p>
            <a:pPr marL="0" indent="0" algn="ctr">
              <a:spcBef>
                <a:spcPts val="2400"/>
              </a:spcBef>
              <a:buNone/>
            </a:pPr>
            <a:r>
              <a:rPr lang="en-US" sz="3200" dirty="0">
                <a:latin typeface="Century Gothic" panose="020B0502020202020204" pitchFamily="34" charset="0"/>
              </a:rPr>
              <a:t>Performance measures exceeded in 1</a:t>
            </a:r>
            <a:r>
              <a:rPr lang="en-US" sz="3200" baseline="30000" dirty="0">
                <a:latin typeface="Century Gothic" panose="020B0502020202020204" pitchFamily="34" charset="0"/>
              </a:rPr>
              <a:t>st</a:t>
            </a:r>
            <a:r>
              <a:rPr lang="en-US" sz="3200" dirty="0">
                <a:latin typeface="Century Gothic" panose="020B0502020202020204" pitchFamily="34" charset="0"/>
              </a:rPr>
              <a:t> Quarter of PY20</a:t>
            </a:r>
          </a:p>
        </p:txBody>
      </p:sp>
      <p:cxnSp>
        <p:nvCxnSpPr>
          <p:cNvPr id="5" name="Straight Connector 4">
            <a:extLst>
              <a:ext uri="{FF2B5EF4-FFF2-40B4-BE49-F238E27FC236}">
                <a16:creationId xmlns:a16="http://schemas.microsoft.com/office/drawing/2014/main" id="{A41D1868-A312-493A-B778-81AC16D21225}"/>
              </a:ext>
            </a:extLst>
          </p:cNvPr>
          <p:cNvCxnSpPr/>
          <p:nvPr/>
        </p:nvCxnSpPr>
        <p:spPr>
          <a:xfrm>
            <a:off x="5301940" y="2130757"/>
            <a:ext cx="0" cy="2825579"/>
          </a:xfrm>
          <a:prstGeom prst="line">
            <a:avLst/>
          </a:prstGeom>
          <a:ln>
            <a:solidFill>
              <a:srgbClr val="981E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22448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afterEffect">
                                  <p:stCondLst>
                                    <p:cond delay="0"/>
                                  </p:stCondLst>
                                  <p:childTnLst>
                                    <p:animScale>
                                      <p:cBhvr>
                                        <p:cTn id="6" dur="300" fill="hold"/>
                                        <p:tgtEl>
                                          <p:spTgt spid="4"/>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7068"/>
            <a:ext cx="10515600" cy="1325563"/>
          </a:xfrm>
        </p:spPr>
        <p:txBody>
          <a:bodyPr>
            <a:normAutofit/>
          </a:bodyPr>
          <a:lstStyle/>
          <a:p>
            <a:r>
              <a:rPr lang="en-US" sz="4000" dirty="0"/>
              <a:t>Office of Correctional Education – </a:t>
            </a:r>
            <a:br>
              <a:rPr lang="en-US" sz="4000" dirty="0"/>
            </a:br>
            <a:r>
              <a:rPr lang="en-US" sz="4000" dirty="0"/>
              <a:t>COVID Impact</a:t>
            </a:r>
            <a:endParaRPr lang="en-US" sz="4000" i="1" spc="0" dirty="0">
              <a:latin typeface="Garamond" panose="02020404030301010803" pitchFamily="18" charset="0"/>
            </a:endParaRPr>
          </a:p>
        </p:txBody>
      </p:sp>
      <p:sp>
        <p:nvSpPr>
          <p:cNvPr id="7" name="TextBox 6"/>
          <p:cNvSpPr txBox="1"/>
          <p:nvPr/>
        </p:nvSpPr>
        <p:spPr>
          <a:xfrm>
            <a:off x="5301940" y="2270184"/>
            <a:ext cx="6792269" cy="3416320"/>
          </a:xfrm>
          <a:prstGeom prst="rect">
            <a:avLst/>
          </a:prstGeom>
          <a:noFill/>
        </p:spPr>
        <p:txBody>
          <a:bodyPr wrap="square" rtlCol="0">
            <a:spAutoFit/>
          </a:bodyPr>
          <a:lstStyle/>
          <a:p>
            <a:pPr marL="688975" marR="0" lvl="0" indent="-342900">
              <a:lnSpc>
                <a:spcPct val="114000"/>
              </a:lnSpc>
              <a:spcBef>
                <a:spcPts val="0"/>
              </a:spcBef>
              <a:spcAft>
                <a:spcPts val="1800"/>
              </a:spcAft>
              <a:buSzPts val="2000"/>
              <a:buFont typeface="Arial" panose="020B0604020202020204" pitchFamily="34" charset="0"/>
              <a:buChar char="•"/>
            </a:pPr>
            <a:r>
              <a:rPr lang="en-US" sz="3000" b="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3/13/20 – Correctional Education staff began remote work. </a:t>
            </a:r>
          </a:p>
          <a:p>
            <a:pPr marL="688975" marR="0" lvl="0" indent="-342900">
              <a:lnSpc>
                <a:spcPct val="114000"/>
              </a:lnSpc>
              <a:spcBef>
                <a:spcPts val="0"/>
              </a:spcBef>
              <a:spcAft>
                <a:spcPts val="1800"/>
              </a:spcAft>
              <a:buSzPts val="2000"/>
              <a:buFont typeface="Arial" panose="020B0604020202020204" pitchFamily="34" charset="0"/>
              <a:buChar char="•"/>
            </a:pPr>
            <a:r>
              <a:rPr lang="en-US" sz="3000" b="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4/20 – Packets sent to </a:t>
            </a:r>
            <a:r>
              <a:rPr lang="en-US" sz="3000" b="0" dirty="0" smtClean="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students</a:t>
            </a:r>
          </a:p>
          <a:p>
            <a:pPr marL="688975" marR="0" lvl="0" indent="-342900">
              <a:lnSpc>
                <a:spcPct val="114000"/>
              </a:lnSpc>
              <a:spcBef>
                <a:spcPts val="0"/>
              </a:spcBef>
              <a:spcAft>
                <a:spcPts val="1800"/>
              </a:spcAft>
              <a:buSzPts val="2000"/>
              <a:buFont typeface="Arial" panose="020B0604020202020204" pitchFamily="34" charset="0"/>
              <a:buChar char="•"/>
            </a:pPr>
            <a:r>
              <a:rPr lang="en-US" sz="3000" dirty="0" smtClean="0">
                <a:solidFill>
                  <a:srgbClr val="222222"/>
                </a:solidFill>
                <a:latin typeface="Garamond" panose="02020404030301010803" pitchFamily="18" charset="0"/>
                <a:ea typeface="Times New Roman" panose="02020603050405020304" pitchFamily="18" charset="0"/>
                <a:cs typeface="Times New Roman" panose="02020603050405020304" pitchFamily="18" charset="0"/>
              </a:rPr>
              <a:t>9/20 – Staff returned to facilities</a:t>
            </a:r>
            <a:endParaRPr lang="en-US" sz="3000" b="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688975" marR="0" lvl="0" indent="-342900">
              <a:lnSpc>
                <a:spcPct val="114000"/>
              </a:lnSpc>
              <a:spcBef>
                <a:spcPts val="0"/>
              </a:spcBef>
              <a:spcAft>
                <a:spcPts val="1800"/>
              </a:spcAft>
              <a:buSzPts val="2000"/>
              <a:buFont typeface="Arial" panose="020B0604020202020204" pitchFamily="34" charset="0"/>
              <a:buChar char="•"/>
            </a:pPr>
            <a:r>
              <a:rPr lang="en-US" sz="3000" b="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10/31 – Staff resumed remote work </a:t>
            </a:r>
          </a:p>
        </p:txBody>
      </p:sp>
      <p:sp>
        <p:nvSpPr>
          <p:cNvPr id="4" name="Content Placeholder 2">
            <a:extLst>
              <a:ext uri="{FF2B5EF4-FFF2-40B4-BE49-F238E27FC236}">
                <a16:creationId xmlns:a16="http://schemas.microsoft.com/office/drawing/2014/main" id="{6509C429-A624-4534-B85D-DE5ED92455F7}"/>
              </a:ext>
            </a:extLst>
          </p:cNvPr>
          <p:cNvSpPr>
            <a:spLocks noGrp="1"/>
          </p:cNvSpPr>
          <p:nvPr>
            <p:ph idx="1"/>
          </p:nvPr>
        </p:nvSpPr>
        <p:spPr>
          <a:xfrm>
            <a:off x="0" y="1367876"/>
            <a:ext cx="5082744" cy="4351338"/>
          </a:xfrm>
        </p:spPr>
        <p:txBody>
          <a:bodyPr anchor="ctr">
            <a:normAutofit/>
          </a:bodyPr>
          <a:lstStyle/>
          <a:p>
            <a:pPr marL="0" indent="0" algn="ctr">
              <a:buNone/>
            </a:pPr>
            <a:r>
              <a:rPr lang="en-US" sz="10000" dirty="0">
                <a:latin typeface="Century Gothic" panose="020B0502020202020204" pitchFamily="34" charset="0"/>
              </a:rPr>
              <a:t>Key Dates</a:t>
            </a:r>
            <a:endParaRPr lang="en-US" sz="3200" dirty="0">
              <a:latin typeface="Century Gothic" panose="020B0502020202020204" pitchFamily="34" charset="0"/>
            </a:endParaRPr>
          </a:p>
        </p:txBody>
      </p:sp>
      <p:cxnSp>
        <p:nvCxnSpPr>
          <p:cNvPr id="5" name="Straight Connector 4">
            <a:extLst>
              <a:ext uri="{FF2B5EF4-FFF2-40B4-BE49-F238E27FC236}">
                <a16:creationId xmlns:a16="http://schemas.microsoft.com/office/drawing/2014/main" id="{53A21EF4-E00D-4AE9-B20C-383D993C8386}"/>
              </a:ext>
            </a:extLst>
          </p:cNvPr>
          <p:cNvCxnSpPr/>
          <p:nvPr/>
        </p:nvCxnSpPr>
        <p:spPr>
          <a:xfrm>
            <a:off x="5301940" y="2130757"/>
            <a:ext cx="0" cy="2825579"/>
          </a:xfrm>
          <a:prstGeom prst="line">
            <a:avLst/>
          </a:prstGeom>
          <a:ln>
            <a:solidFill>
              <a:srgbClr val="981E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89103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afterEffect">
                                  <p:stCondLst>
                                    <p:cond delay="0"/>
                                  </p:stCondLst>
                                  <p:childTnLst>
                                    <p:animScale>
                                      <p:cBhvr>
                                        <p:cTn id="6" dur="300" fill="hold"/>
                                        <p:tgtEl>
                                          <p:spTgt spid="4"/>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226" y="419346"/>
            <a:ext cx="10515600" cy="1325563"/>
          </a:xfrm>
        </p:spPr>
        <p:txBody>
          <a:bodyPr>
            <a:normAutofit/>
          </a:bodyPr>
          <a:lstStyle/>
          <a:p>
            <a:r>
              <a:rPr lang="en-US" sz="4000" dirty="0"/>
              <a:t>Office of Correctional Education – The Tablet Program</a:t>
            </a:r>
            <a:endParaRPr lang="en-US" sz="4000" i="1" spc="0" dirty="0">
              <a:latin typeface="Garamond" panose="02020404030301010803" pitchFamily="18" charset="0"/>
            </a:endParaRPr>
          </a:p>
        </p:txBody>
      </p:sp>
      <p:sp>
        <p:nvSpPr>
          <p:cNvPr id="7" name="TextBox 6"/>
          <p:cNvSpPr txBox="1"/>
          <p:nvPr/>
        </p:nvSpPr>
        <p:spPr>
          <a:xfrm>
            <a:off x="5521137" y="2130757"/>
            <a:ext cx="5991687" cy="1574277"/>
          </a:xfrm>
          <a:prstGeom prst="rect">
            <a:avLst/>
          </a:prstGeom>
          <a:noFill/>
        </p:spPr>
        <p:txBody>
          <a:bodyPr wrap="square" rtlCol="0">
            <a:spAutoFit/>
          </a:bodyPr>
          <a:lstStyle/>
          <a:p>
            <a:pPr marR="0" lvl="0">
              <a:lnSpc>
                <a:spcPct val="107000"/>
              </a:lnSpc>
              <a:spcBef>
                <a:spcPts val="0"/>
              </a:spcBef>
              <a:spcAft>
                <a:spcPts val="0"/>
              </a:spcAft>
              <a:buSzPts val="2000"/>
            </a:pPr>
            <a:r>
              <a:rPr lang="en-US" sz="3000" b="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 </a:t>
            </a:r>
          </a:p>
          <a:p>
            <a:pPr marL="688975" marR="0" lvl="0" indent="-342900">
              <a:lnSpc>
                <a:spcPct val="107000"/>
              </a:lnSpc>
              <a:spcBef>
                <a:spcPts val="0"/>
              </a:spcBef>
              <a:spcAft>
                <a:spcPts val="0"/>
              </a:spcAft>
              <a:buSzPts val="2000"/>
            </a:pPr>
            <a:r>
              <a:rPr lang="en-US" sz="3000" dirty="0" smtClean="0">
                <a:solidFill>
                  <a:srgbClr val="222222"/>
                </a:solidFill>
                <a:latin typeface="Garamond" panose="02020404030301010803" pitchFamily="18" charset="0"/>
                <a:ea typeface="Times New Roman" panose="02020603050405020304" pitchFamily="18" charset="0"/>
                <a:cs typeface="Times New Roman" panose="02020603050405020304" pitchFamily="18" charset="0"/>
              </a:rPr>
              <a:t>December 20</a:t>
            </a:r>
            <a:r>
              <a:rPr lang="en-US" sz="3000" b="0" dirty="0" smtClean="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20 </a:t>
            </a:r>
            <a:r>
              <a:rPr lang="en-US" sz="3000" b="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 Anticipated date Tablet RFP will be re-posted</a:t>
            </a:r>
          </a:p>
        </p:txBody>
      </p:sp>
      <p:cxnSp>
        <p:nvCxnSpPr>
          <p:cNvPr id="5" name="Straight Connector 4">
            <a:extLst>
              <a:ext uri="{FF2B5EF4-FFF2-40B4-BE49-F238E27FC236}">
                <a16:creationId xmlns:a16="http://schemas.microsoft.com/office/drawing/2014/main" id="{53A21EF4-E00D-4AE9-B20C-383D993C8386}"/>
              </a:ext>
            </a:extLst>
          </p:cNvPr>
          <p:cNvCxnSpPr/>
          <p:nvPr/>
        </p:nvCxnSpPr>
        <p:spPr>
          <a:xfrm>
            <a:off x="5301940" y="2130757"/>
            <a:ext cx="0" cy="2825579"/>
          </a:xfrm>
          <a:prstGeom prst="line">
            <a:avLst/>
          </a:prstGeom>
          <a:ln>
            <a:solidFill>
              <a:srgbClr val="981E32"/>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33AFC69C-E316-443F-BD80-CE5C24C054BA}"/>
              </a:ext>
            </a:extLst>
          </p:cNvPr>
          <p:cNvSpPr>
            <a:spLocks noGrp="1"/>
          </p:cNvSpPr>
          <p:nvPr>
            <p:ph idx="1"/>
          </p:nvPr>
        </p:nvSpPr>
        <p:spPr>
          <a:xfrm>
            <a:off x="0" y="1367876"/>
            <a:ext cx="5082744" cy="4351338"/>
          </a:xfrm>
        </p:spPr>
        <p:txBody>
          <a:bodyPr anchor="ctr">
            <a:normAutofit/>
          </a:bodyPr>
          <a:lstStyle/>
          <a:p>
            <a:pPr marL="0" indent="0" algn="ctr">
              <a:buNone/>
            </a:pPr>
            <a:r>
              <a:rPr lang="en-US" sz="10000" dirty="0">
                <a:latin typeface="Century Gothic" panose="020B0502020202020204" pitchFamily="34" charset="0"/>
              </a:rPr>
              <a:t>Key Dates</a:t>
            </a:r>
            <a:endParaRPr lang="en-US" sz="3200" dirty="0">
              <a:latin typeface="Century Gothic" panose="020B0502020202020204" pitchFamily="34" charset="0"/>
            </a:endParaRPr>
          </a:p>
        </p:txBody>
      </p:sp>
    </p:spTree>
    <p:extLst>
      <p:ext uri="{BB962C8B-B14F-4D97-AF65-F5344CB8AC3E}">
        <p14:creationId xmlns:p14="http://schemas.microsoft.com/office/powerpoint/2010/main" val="186482138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afterEffect">
                                  <p:stCondLst>
                                    <p:cond delay="0"/>
                                  </p:stCondLst>
                                  <p:childTnLst>
                                    <p:animScale>
                                      <p:cBhvr>
                                        <p:cTn id="6" dur="300" fill="hold"/>
                                        <p:tgtEl>
                                          <p:spTgt spid="8"/>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1722"/>
            <a:ext cx="10515600" cy="1325563"/>
          </a:xfrm>
        </p:spPr>
        <p:txBody>
          <a:bodyPr>
            <a:normAutofit/>
          </a:bodyPr>
          <a:lstStyle/>
          <a:p>
            <a:r>
              <a:rPr lang="en-US" sz="4000" dirty="0"/>
              <a:t>Office of Adult Education and Literacy – COVID IMPACT</a:t>
            </a:r>
            <a:endParaRPr lang="en-US" sz="4000" i="1" spc="0" dirty="0">
              <a:latin typeface="Garamond" panose="02020404030301010803" pitchFamily="18" charset="0"/>
            </a:endParaRPr>
          </a:p>
        </p:txBody>
      </p:sp>
      <p:sp>
        <p:nvSpPr>
          <p:cNvPr id="7" name="TextBox 6"/>
          <p:cNvSpPr txBox="1"/>
          <p:nvPr/>
        </p:nvSpPr>
        <p:spPr>
          <a:xfrm>
            <a:off x="5751444" y="1717285"/>
            <a:ext cx="5976726" cy="4245649"/>
          </a:xfrm>
          <a:prstGeom prst="rect">
            <a:avLst/>
          </a:prstGeom>
          <a:noFill/>
        </p:spPr>
        <p:txBody>
          <a:bodyPr wrap="square" rtlCol="0">
            <a:spAutoFit/>
          </a:bodyPr>
          <a:lstStyle/>
          <a:p>
            <a:pPr marL="342900" marR="0" lvl="0" indent="-342900">
              <a:lnSpc>
                <a:spcPct val="115000"/>
              </a:lnSpc>
              <a:spcBef>
                <a:spcPts val="0"/>
              </a:spcBef>
              <a:spcAft>
                <a:spcPts val="1800"/>
              </a:spcAft>
              <a:buFont typeface="Symbol" panose="05050102010706020507" pitchFamily="18" charset="2"/>
              <a:buChar char=""/>
            </a:pPr>
            <a:r>
              <a:rPr lang="en-US" sz="300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Remote and in-person assessment and instruction </a:t>
            </a:r>
            <a:endParaRPr lang="en-US" sz="3000" dirty="0">
              <a:effectLst/>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3000" dirty="0">
                <a:solidFill>
                  <a:srgbClr val="222222"/>
                </a:solidFill>
                <a:latin typeface="Garamond" panose="02020404030301010803" pitchFamily="18" charset="0"/>
                <a:ea typeface="Times New Roman" panose="02020603050405020304" pitchFamily="18" charset="0"/>
                <a:cs typeface="Times New Roman" panose="02020603050405020304" pitchFamily="18" charset="0"/>
              </a:rPr>
              <a:t>New resources, e.g., the </a:t>
            </a:r>
            <a:r>
              <a:rPr lang="en-US" sz="300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Digital Literacy Framework and Instructor Implementation Guide. </a:t>
            </a:r>
            <a:endParaRPr lang="en-US" sz="3000" dirty="0">
              <a:effectLst/>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300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Virtual communities of practice meetings held quarterly</a:t>
            </a:r>
            <a:endParaRPr lang="en-US" sz="30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B32AA82C-5470-4481-82D7-C94D69CB86B0}"/>
              </a:ext>
            </a:extLst>
          </p:cNvPr>
          <p:cNvSpPr>
            <a:spLocks noGrp="1"/>
          </p:cNvSpPr>
          <p:nvPr>
            <p:ph idx="1"/>
          </p:nvPr>
        </p:nvSpPr>
        <p:spPr>
          <a:xfrm>
            <a:off x="119274" y="1611596"/>
            <a:ext cx="5082744" cy="4245649"/>
          </a:xfrm>
        </p:spPr>
        <p:txBody>
          <a:bodyPr anchor="ctr">
            <a:noAutofit/>
          </a:bodyPr>
          <a:lstStyle/>
          <a:p>
            <a:pPr marL="0" indent="0" algn="ctr">
              <a:buNone/>
            </a:pPr>
            <a:r>
              <a:rPr lang="en-US" sz="7200" dirty="0">
                <a:latin typeface="Century Gothic" panose="020B0502020202020204" pitchFamily="34" charset="0"/>
              </a:rPr>
              <a:t>Change Drives Innovation</a:t>
            </a:r>
          </a:p>
        </p:txBody>
      </p:sp>
      <p:cxnSp>
        <p:nvCxnSpPr>
          <p:cNvPr id="8" name="Straight Connector 7">
            <a:extLst>
              <a:ext uri="{FF2B5EF4-FFF2-40B4-BE49-F238E27FC236}">
                <a16:creationId xmlns:a16="http://schemas.microsoft.com/office/drawing/2014/main" id="{9ABED31F-CC66-4153-9764-19AAA0BFF2FD}"/>
              </a:ext>
            </a:extLst>
          </p:cNvPr>
          <p:cNvCxnSpPr/>
          <p:nvPr/>
        </p:nvCxnSpPr>
        <p:spPr>
          <a:xfrm>
            <a:off x="5301940" y="2130757"/>
            <a:ext cx="0" cy="2825579"/>
          </a:xfrm>
          <a:prstGeom prst="line">
            <a:avLst/>
          </a:prstGeom>
          <a:ln>
            <a:solidFill>
              <a:srgbClr val="981E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93010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afterEffect">
                                  <p:stCondLst>
                                    <p:cond delay="0"/>
                                  </p:stCondLst>
                                  <p:childTnLst>
                                    <p:animScale>
                                      <p:cBhvr>
                                        <p:cTn id="6" dur="300" fill="hold"/>
                                        <p:tgtEl>
                                          <p:spTgt spid="6"/>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91722"/>
            <a:ext cx="10889969" cy="1325563"/>
          </a:xfrm>
        </p:spPr>
        <p:txBody>
          <a:bodyPr>
            <a:normAutofit/>
          </a:bodyPr>
          <a:lstStyle/>
          <a:p>
            <a:r>
              <a:rPr lang="en-US" sz="4000" dirty="0"/>
              <a:t>Office of Adult Education and Literacy – Virtual Training Institute (VTI)</a:t>
            </a:r>
            <a:endParaRPr lang="en-US" sz="4000" i="1" spc="0" dirty="0">
              <a:latin typeface="Garamond" panose="02020404030301010803" pitchFamily="18" charset="0"/>
            </a:endParaRPr>
          </a:p>
        </p:txBody>
      </p:sp>
      <p:sp>
        <p:nvSpPr>
          <p:cNvPr id="7" name="TextBox 6"/>
          <p:cNvSpPr txBox="1"/>
          <p:nvPr/>
        </p:nvSpPr>
        <p:spPr>
          <a:xfrm>
            <a:off x="5751447" y="2300381"/>
            <a:ext cx="6221357" cy="3183820"/>
          </a:xfrm>
          <a:prstGeom prst="rect">
            <a:avLst/>
          </a:prstGeom>
          <a:noFill/>
        </p:spPr>
        <p:txBody>
          <a:bodyPr wrap="square" rtlCol="0">
            <a:spAutoFit/>
          </a:bodyPr>
          <a:lstStyle/>
          <a:p>
            <a:pPr marL="342900" marR="0" lvl="0" indent="-342900">
              <a:lnSpc>
                <a:spcPct val="115000"/>
              </a:lnSpc>
              <a:spcBef>
                <a:spcPts val="0"/>
              </a:spcBef>
              <a:spcAft>
                <a:spcPts val="1800"/>
              </a:spcAft>
              <a:buFont typeface="Symbol" panose="05050102010706020507" pitchFamily="18" charset="2"/>
              <a:buChar char=""/>
            </a:pPr>
            <a:r>
              <a:rPr lang="en-US" sz="300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2020 Virtual Training – 12/7 – </a:t>
            </a:r>
            <a:r>
              <a:rPr lang="en-US" sz="3000" dirty="0" smtClean="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12/9</a:t>
            </a:r>
            <a:endParaRPr lang="en-US" sz="300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300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26 sessions</a:t>
            </a:r>
          </a:p>
          <a:p>
            <a:pPr marL="342900" marR="0" lvl="0" indent="-342900">
              <a:lnSpc>
                <a:spcPct val="115000"/>
              </a:lnSpc>
              <a:spcBef>
                <a:spcPts val="0"/>
              </a:spcBef>
              <a:spcAft>
                <a:spcPts val="1800"/>
              </a:spcAft>
              <a:buFont typeface="Symbol" panose="05050102010706020507" pitchFamily="18" charset="2"/>
              <a:buChar char=""/>
            </a:pPr>
            <a:r>
              <a:rPr lang="en-US" sz="300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Goal – Increase adult literacy and improve state goals around student outcomes</a:t>
            </a:r>
          </a:p>
        </p:txBody>
      </p:sp>
      <p:sp>
        <p:nvSpPr>
          <p:cNvPr id="6" name="Content Placeholder 2">
            <a:extLst>
              <a:ext uri="{FF2B5EF4-FFF2-40B4-BE49-F238E27FC236}">
                <a16:creationId xmlns:a16="http://schemas.microsoft.com/office/drawing/2014/main" id="{B32AA82C-5470-4481-82D7-C94D69CB86B0}"/>
              </a:ext>
            </a:extLst>
          </p:cNvPr>
          <p:cNvSpPr>
            <a:spLocks noGrp="1"/>
          </p:cNvSpPr>
          <p:nvPr>
            <p:ph idx="1"/>
          </p:nvPr>
        </p:nvSpPr>
        <p:spPr>
          <a:xfrm>
            <a:off x="219196" y="1863388"/>
            <a:ext cx="5082744" cy="3821795"/>
          </a:xfrm>
        </p:spPr>
        <p:txBody>
          <a:bodyPr anchor="ctr">
            <a:noAutofit/>
          </a:bodyPr>
          <a:lstStyle/>
          <a:p>
            <a:pPr marL="0" indent="0" algn="ctr">
              <a:buNone/>
            </a:pPr>
            <a:r>
              <a:rPr lang="en-US" sz="10000" dirty="0">
                <a:latin typeface="Century Gothic" panose="020B0502020202020204" pitchFamily="34" charset="0"/>
              </a:rPr>
              <a:t>1000 </a:t>
            </a:r>
          </a:p>
          <a:p>
            <a:pPr marL="0" indent="0" algn="ctr">
              <a:buNone/>
            </a:pPr>
            <a:r>
              <a:rPr lang="en-US" sz="3200" dirty="0">
                <a:latin typeface="Century Gothic" panose="020B0502020202020204" pitchFamily="34" charset="0"/>
              </a:rPr>
              <a:t># of participants in the first 2 VTIs</a:t>
            </a:r>
          </a:p>
        </p:txBody>
      </p:sp>
      <p:cxnSp>
        <p:nvCxnSpPr>
          <p:cNvPr id="8" name="Straight Connector 7">
            <a:extLst>
              <a:ext uri="{FF2B5EF4-FFF2-40B4-BE49-F238E27FC236}">
                <a16:creationId xmlns:a16="http://schemas.microsoft.com/office/drawing/2014/main" id="{9ABED31F-CC66-4153-9764-19AAA0BFF2FD}"/>
              </a:ext>
            </a:extLst>
          </p:cNvPr>
          <p:cNvCxnSpPr/>
          <p:nvPr/>
        </p:nvCxnSpPr>
        <p:spPr>
          <a:xfrm>
            <a:off x="5301940" y="2130757"/>
            <a:ext cx="0" cy="2825579"/>
          </a:xfrm>
          <a:prstGeom prst="line">
            <a:avLst/>
          </a:prstGeom>
          <a:ln>
            <a:solidFill>
              <a:srgbClr val="981E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15630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afterEffect">
                                  <p:stCondLst>
                                    <p:cond delay="0"/>
                                  </p:stCondLst>
                                  <p:childTnLst>
                                    <p:animScale>
                                      <p:cBhvr>
                                        <p:cTn id="6" dur="300" fill="hold"/>
                                        <p:tgtEl>
                                          <p:spTgt spid="6"/>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631101" y="1957312"/>
            <a:ext cx="5016843" cy="0"/>
          </a:xfrm>
          <a:prstGeom prst="line">
            <a:avLst/>
          </a:prstGeom>
          <a:ln>
            <a:solidFill>
              <a:srgbClr val="EAAB00"/>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C26E834D-7871-4A6C-B314-52B10E1B872D}"/>
              </a:ext>
            </a:extLst>
          </p:cNvPr>
          <p:cNvSpPr>
            <a:spLocks noGrp="1"/>
          </p:cNvSpPr>
          <p:nvPr>
            <p:ph type="ctrTitle"/>
          </p:nvPr>
        </p:nvSpPr>
        <p:spPr>
          <a:xfrm>
            <a:off x="1632349" y="1033040"/>
            <a:ext cx="9144000" cy="785950"/>
          </a:xfrm>
        </p:spPr>
        <p:txBody>
          <a:bodyPr>
            <a:normAutofit fontScale="90000"/>
          </a:bodyPr>
          <a:lstStyle/>
          <a:p>
            <a:r>
              <a:rPr lang="en-US" dirty="0">
                <a:latin typeface="Garamond" panose="02020404030301010803" pitchFamily="18" charset="0"/>
              </a:rPr>
              <a:t>Thank you!</a:t>
            </a:r>
          </a:p>
        </p:txBody>
      </p:sp>
      <p:grpSp>
        <p:nvGrpSpPr>
          <p:cNvPr id="16" name="Group 15">
            <a:extLst>
              <a:ext uri="{FF2B5EF4-FFF2-40B4-BE49-F238E27FC236}">
                <a16:creationId xmlns:a16="http://schemas.microsoft.com/office/drawing/2014/main" id="{1A9F05DF-3F26-41E5-A38D-90BC929EB799}"/>
              </a:ext>
            </a:extLst>
          </p:cNvPr>
          <p:cNvGrpSpPr/>
          <p:nvPr/>
        </p:nvGrpSpPr>
        <p:grpSpPr>
          <a:xfrm>
            <a:off x="3407916" y="2563032"/>
            <a:ext cx="5592866" cy="1820075"/>
            <a:chOff x="-500886" y="3925494"/>
            <a:chExt cx="5592866" cy="1820075"/>
          </a:xfrm>
        </p:grpSpPr>
        <p:sp>
          <p:nvSpPr>
            <p:cNvPr id="7" name="TextBox 6"/>
            <p:cNvSpPr txBox="1"/>
            <p:nvPr/>
          </p:nvSpPr>
          <p:spPr>
            <a:xfrm>
              <a:off x="-500886" y="4791462"/>
              <a:ext cx="5592866" cy="954107"/>
            </a:xfrm>
            <a:prstGeom prst="rect">
              <a:avLst/>
            </a:prstGeom>
            <a:noFill/>
          </p:spPr>
          <p:txBody>
            <a:bodyPr wrap="square" rtlCol="0">
              <a:spAutoFit/>
            </a:bodyPr>
            <a:lstStyle/>
            <a:p>
              <a:pPr algn="ctr"/>
              <a:r>
                <a:rPr lang="en-US" sz="2800" b="1" dirty="0">
                  <a:latin typeface="Garamond" panose="02020404030301010803" pitchFamily="18" charset="0"/>
                </a:rPr>
                <a:t>James E. Rzepkowski</a:t>
              </a:r>
            </a:p>
            <a:p>
              <a:pPr algn="ctr"/>
              <a:r>
                <a:rPr lang="en-US" sz="2800" dirty="0" smtClean="0">
                  <a:solidFill>
                    <a:srgbClr val="981E32"/>
                  </a:solidFill>
                  <a:latin typeface="Garamond" panose="02020404030301010803" pitchFamily="18" charset="0"/>
                  <a:hlinkClick r:id="rId3"/>
                </a:rPr>
                <a:t>james.rzepkowski@maryland.gov</a:t>
              </a:r>
              <a:r>
                <a:rPr lang="en-US" sz="2800" dirty="0" smtClean="0">
                  <a:solidFill>
                    <a:srgbClr val="981E32"/>
                  </a:solidFill>
                  <a:latin typeface="Garamond" panose="02020404030301010803" pitchFamily="18" charset="0"/>
                </a:rPr>
                <a:t> </a:t>
              </a:r>
              <a:endParaRPr lang="en-US" sz="2800" dirty="0">
                <a:solidFill>
                  <a:srgbClr val="981E32"/>
                </a:solidFill>
                <a:latin typeface="Garamond" panose="02020404030301010803" pitchFamily="18" charset="0"/>
              </a:endParaRPr>
            </a:p>
          </p:txBody>
        </p:sp>
        <p:sp>
          <p:nvSpPr>
            <p:cNvPr id="9" name="TextBox 8">
              <a:extLst>
                <a:ext uri="{FF2B5EF4-FFF2-40B4-BE49-F238E27FC236}">
                  <a16:creationId xmlns:a16="http://schemas.microsoft.com/office/drawing/2014/main" id="{BF25FBA5-8638-433D-95BD-28298A3E1FF8}"/>
                </a:ext>
              </a:extLst>
            </p:cNvPr>
            <p:cNvSpPr txBox="1"/>
            <p:nvPr/>
          </p:nvSpPr>
          <p:spPr>
            <a:xfrm>
              <a:off x="-346828" y="3925494"/>
              <a:ext cx="5155096" cy="461665"/>
            </a:xfrm>
            <a:prstGeom prst="rect">
              <a:avLst/>
            </a:prstGeom>
            <a:noFill/>
          </p:spPr>
          <p:txBody>
            <a:bodyPr wrap="square" rtlCol="0">
              <a:spAutoFit/>
            </a:bodyPr>
            <a:lstStyle/>
            <a:p>
              <a:pPr algn="ctr"/>
              <a:r>
                <a:rPr lang="en-US" sz="2400" i="1" dirty="0">
                  <a:latin typeface="Garamond" panose="02020404030301010803" pitchFamily="18" charset="0"/>
                </a:rPr>
                <a:t>For questions on today’s presentation, contact:</a:t>
              </a:r>
            </a:p>
          </p:txBody>
        </p:sp>
      </p:grpSp>
      <p:pic>
        <p:nvPicPr>
          <p:cNvPr id="20" name="Picture 19" descr="A picture containing drawing&#10;&#10;Description automatically generated">
            <a:extLst>
              <a:ext uri="{FF2B5EF4-FFF2-40B4-BE49-F238E27FC236}">
                <a16:creationId xmlns:a16="http://schemas.microsoft.com/office/drawing/2014/main" id="{B4597EE7-1158-4FAD-B4BB-FEB52CE8DF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760" y="166936"/>
            <a:ext cx="2203432" cy="1779466"/>
          </a:xfrm>
          <a:prstGeom prst="rect">
            <a:avLst/>
          </a:prstGeom>
        </p:spPr>
      </p:pic>
    </p:spTree>
    <p:extLst>
      <p:ext uri="{BB962C8B-B14F-4D97-AF65-F5344CB8AC3E}">
        <p14:creationId xmlns:p14="http://schemas.microsoft.com/office/powerpoint/2010/main" val="129845707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1722"/>
            <a:ext cx="10515600" cy="1325563"/>
          </a:xfrm>
        </p:spPr>
        <p:txBody>
          <a:bodyPr>
            <a:normAutofit/>
          </a:bodyPr>
          <a:lstStyle/>
          <a:p>
            <a:r>
              <a:rPr lang="en-US" sz="4000" dirty="0"/>
              <a:t>Lay-off Aversion Fund</a:t>
            </a:r>
            <a:endParaRPr lang="en-US" sz="4000" i="1" spc="0" dirty="0">
              <a:latin typeface="Garamond" panose="02020404030301010803" pitchFamily="18" charset="0"/>
            </a:endParaRPr>
          </a:p>
        </p:txBody>
      </p:sp>
      <p:sp>
        <p:nvSpPr>
          <p:cNvPr id="7" name="TextBox 6"/>
          <p:cNvSpPr txBox="1"/>
          <p:nvPr/>
        </p:nvSpPr>
        <p:spPr>
          <a:xfrm>
            <a:off x="5507118" y="1717285"/>
            <a:ext cx="5955993" cy="3508653"/>
          </a:xfrm>
          <a:prstGeom prst="rect">
            <a:avLst/>
          </a:prstGeom>
          <a:noFill/>
        </p:spPr>
        <p:txBody>
          <a:bodyPr wrap="square" rtlCol="0">
            <a:spAutoFit/>
          </a:bodyPr>
          <a:lstStyle/>
          <a:p>
            <a:pPr marL="396875" indent="-396875">
              <a:spcAft>
                <a:spcPts val="1800"/>
              </a:spcAft>
              <a:buFont typeface="Arial" panose="020B0604020202020204" pitchFamily="34" charset="0"/>
              <a:buChar char="•"/>
            </a:pPr>
            <a:r>
              <a:rPr lang="en-US" sz="3200" dirty="0">
                <a:latin typeface="Garamond" panose="02020404030301010803" pitchFamily="18" charset="0"/>
              </a:rPr>
              <a:t>$20 M awarded by Governor Hogan </a:t>
            </a:r>
            <a:r>
              <a:rPr lang="en-US" sz="3200" dirty="0" smtClean="0">
                <a:latin typeface="Garamond" panose="02020404030301010803" pitchFamily="18" charset="0"/>
              </a:rPr>
              <a:t>on October 28, 2020</a:t>
            </a:r>
            <a:endParaRPr lang="en-US" sz="3200" dirty="0">
              <a:latin typeface="Garamond" panose="02020404030301010803" pitchFamily="18" charset="0"/>
            </a:endParaRPr>
          </a:p>
          <a:p>
            <a:pPr marL="396875" indent="-396875">
              <a:spcAft>
                <a:spcPts val="1800"/>
              </a:spcAft>
              <a:buFont typeface="Arial" panose="020B0604020202020204" pitchFamily="34" charset="0"/>
              <a:buChar char="•"/>
            </a:pPr>
            <a:r>
              <a:rPr lang="en-US" sz="3200" dirty="0" smtClean="0">
                <a:latin typeface="Garamond" panose="02020404030301010803" pitchFamily="18" charset="0"/>
              </a:rPr>
              <a:t>1,036 </a:t>
            </a:r>
            <a:r>
              <a:rPr lang="en-US" sz="3200" dirty="0">
                <a:latin typeface="Garamond" panose="02020404030301010803" pitchFamily="18" charset="0"/>
              </a:rPr>
              <a:t>applications for a total of $</a:t>
            </a:r>
            <a:r>
              <a:rPr lang="en-US" sz="3200" dirty="0" smtClean="0">
                <a:latin typeface="Garamond" panose="02020404030301010803" pitchFamily="18" charset="0"/>
              </a:rPr>
              <a:t>33,787,951.</a:t>
            </a:r>
            <a:endParaRPr lang="en-US" sz="3200" dirty="0">
              <a:latin typeface="Garamond" panose="02020404030301010803" pitchFamily="18" charset="0"/>
            </a:endParaRPr>
          </a:p>
          <a:p>
            <a:pPr marL="396875" indent="-396875">
              <a:spcAft>
                <a:spcPts val="1800"/>
              </a:spcAft>
              <a:buFont typeface="Arial" panose="020B0604020202020204" pitchFamily="34" charset="0"/>
              <a:buChar char="•"/>
            </a:pPr>
            <a:r>
              <a:rPr lang="en-US" sz="3200" dirty="0" smtClean="0">
                <a:latin typeface="Garamond" panose="02020404030301010803" pitchFamily="18" charset="0"/>
              </a:rPr>
              <a:t>11,083 </a:t>
            </a:r>
            <a:r>
              <a:rPr lang="en-US" sz="3200" dirty="0">
                <a:latin typeface="Garamond" panose="02020404030301010803" pitchFamily="18" charset="0"/>
              </a:rPr>
              <a:t>impacted employees will benefit</a:t>
            </a:r>
          </a:p>
        </p:txBody>
      </p:sp>
      <p:sp>
        <p:nvSpPr>
          <p:cNvPr id="6" name="Content Placeholder 2">
            <a:extLst>
              <a:ext uri="{FF2B5EF4-FFF2-40B4-BE49-F238E27FC236}">
                <a16:creationId xmlns:a16="http://schemas.microsoft.com/office/drawing/2014/main" id="{B36C59D3-687E-497E-BEFA-C77226EE6496}"/>
              </a:ext>
            </a:extLst>
          </p:cNvPr>
          <p:cNvSpPr>
            <a:spLocks noGrp="1"/>
          </p:cNvSpPr>
          <p:nvPr>
            <p:ph idx="1"/>
          </p:nvPr>
        </p:nvSpPr>
        <p:spPr>
          <a:xfrm>
            <a:off x="14018" y="1480609"/>
            <a:ext cx="5287909" cy="4351338"/>
          </a:xfrm>
        </p:spPr>
        <p:txBody>
          <a:bodyPr anchor="ctr">
            <a:normAutofit/>
          </a:bodyPr>
          <a:lstStyle/>
          <a:p>
            <a:pPr marL="0" indent="0" algn="ctr">
              <a:buNone/>
            </a:pPr>
            <a:r>
              <a:rPr lang="en-US" sz="7200" dirty="0">
                <a:latin typeface="Century Gothic" panose="020B0502020202020204" pitchFamily="34" charset="0"/>
              </a:rPr>
              <a:t>$</a:t>
            </a:r>
            <a:r>
              <a:rPr lang="en-US" sz="7200" dirty="0" smtClean="0">
                <a:latin typeface="Century Gothic" panose="020B0502020202020204" pitchFamily="34" charset="0"/>
              </a:rPr>
              <a:t>18,057,027</a:t>
            </a:r>
            <a:endParaRPr lang="en-US" sz="7200" dirty="0">
              <a:latin typeface="Century Gothic" panose="020B0502020202020204" pitchFamily="34" charset="0"/>
            </a:endParaRPr>
          </a:p>
          <a:p>
            <a:pPr marL="0" indent="0" algn="ctr">
              <a:spcBef>
                <a:spcPts val="1800"/>
              </a:spcBef>
              <a:buNone/>
            </a:pPr>
            <a:r>
              <a:rPr lang="en-US" sz="3200" dirty="0">
                <a:latin typeface="Century Gothic" panose="020B0502020202020204" pitchFamily="34" charset="0"/>
              </a:rPr>
              <a:t>Total amount of currently approved awards to </a:t>
            </a:r>
            <a:r>
              <a:rPr lang="en-US" sz="3200" dirty="0" smtClean="0">
                <a:latin typeface="Century Gothic" panose="020B0502020202020204" pitchFamily="34" charset="0"/>
              </a:rPr>
              <a:t>715 </a:t>
            </a:r>
            <a:r>
              <a:rPr lang="en-US" sz="3200" dirty="0">
                <a:latin typeface="Century Gothic" panose="020B0502020202020204" pitchFamily="34" charset="0"/>
              </a:rPr>
              <a:t>Maryland </a:t>
            </a:r>
            <a:r>
              <a:rPr lang="en-US" sz="3200" dirty="0" smtClean="0">
                <a:latin typeface="Century Gothic" panose="020B0502020202020204" pitchFamily="34" charset="0"/>
              </a:rPr>
              <a:t>businesses</a:t>
            </a:r>
          </a:p>
          <a:p>
            <a:pPr marL="0" indent="0" algn="ctr">
              <a:spcBef>
                <a:spcPts val="1800"/>
              </a:spcBef>
              <a:buNone/>
            </a:pPr>
            <a:r>
              <a:rPr lang="en-US" sz="3200" dirty="0" smtClean="0">
                <a:latin typeface="Century Gothic" panose="020B0502020202020204" pitchFamily="34" charset="0"/>
              </a:rPr>
              <a:t>(as of 12/7/20)</a:t>
            </a:r>
            <a:endParaRPr lang="en-US" sz="3200" dirty="0">
              <a:latin typeface="Century Gothic" panose="020B0502020202020204" pitchFamily="34" charset="0"/>
            </a:endParaRPr>
          </a:p>
        </p:txBody>
      </p:sp>
      <p:cxnSp>
        <p:nvCxnSpPr>
          <p:cNvPr id="10" name="Straight Connector 9">
            <a:extLst>
              <a:ext uri="{FF2B5EF4-FFF2-40B4-BE49-F238E27FC236}">
                <a16:creationId xmlns:a16="http://schemas.microsoft.com/office/drawing/2014/main" id="{29113C72-815F-4E7D-A466-AD5A5E030087}"/>
              </a:ext>
            </a:extLst>
          </p:cNvPr>
          <p:cNvCxnSpPr/>
          <p:nvPr/>
        </p:nvCxnSpPr>
        <p:spPr>
          <a:xfrm>
            <a:off x="5301940" y="2130757"/>
            <a:ext cx="0" cy="2825579"/>
          </a:xfrm>
          <a:prstGeom prst="line">
            <a:avLst/>
          </a:prstGeom>
          <a:ln>
            <a:solidFill>
              <a:srgbClr val="981E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77326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afterEffect">
                                  <p:stCondLst>
                                    <p:cond delay="0"/>
                                  </p:stCondLst>
                                  <p:childTnLst>
                                    <p:animScale>
                                      <p:cBhvr>
                                        <p:cTn id="6" dur="300" fill="hold"/>
                                        <p:tgtEl>
                                          <p:spTgt spid="6"/>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1722"/>
            <a:ext cx="10515600" cy="1325563"/>
          </a:xfrm>
        </p:spPr>
        <p:txBody>
          <a:bodyPr>
            <a:normAutofit/>
          </a:bodyPr>
          <a:lstStyle/>
          <a:p>
            <a:r>
              <a:rPr lang="en-US" sz="4000" dirty="0"/>
              <a:t>American Job Centers</a:t>
            </a:r>
            <a:endParaRPr lang="en-US" sz="4000" i="1" spc="0" dirty="0">
              <a:latin typeface="Garamond" panose="02020404030301010803" pitchFamily="18" charset="0"/>
            </a:endParaRPr>
          </a:p>
        </p:txBody>
      </p:sp>
      <p:sp>
        <p:nvSpPr>
          <p:cNvPr id="7" name="TextBox 6"/>
          <p:cNvSpPr txBox="1"/>
          <p:nvPr/>
        </p:nvSpPr>
        <p:spPr>
          <a:xfrm>
            <a:off x="5671932" y="1925733"/>
            <a:ext cx="6029736" cy="3677930"/>
          </a:xfrm>
          <a:prstGeom prst="rect">
            <a:avLst/>
          </a:prstGeom>
          <a:noFill/>
        </p:spPr>
        <p:txBody>
          <a:bodyPr wrap="square" rtlCol="0">
            <a:spAutoFit/>
          </a:bodyPr>
          <a:lstStyle/>
          <a:p>
            <a:pPr marL="457200" indent="-457200">
              <a:spcAft>
                <a:spcPts val="1800"/>
              </a:spcAft>
              <a:buFont typeface="Arial" panose="020B0604020202020204" pitchFamily="34" charset="0"/>
              <a:buChar char="•"/>
            </a:pPr>
            <a:r>
              <a:rPr lang="en-US" sz="3200" dirty="0">
                <a:latin typeface="Garamond" panose="02020404030301010803" pitchFamily="18" charset="0"/>
              </a:rPr>
              <a:t>AJC service sites remain closed, but services continue virtually. </a:t>
            </a:r>
          </a:p>
          <a:p>
            <a:pPr marL="457200" indent="-457200">
              <a:spcAft>
                <a:spcPts val="1800"/>
              </a:spcAft>
              <a:buFont typeface="Arial" panose="020B0604020202020204" pitchFamily="34" charset="0"/>
              <a:buChar char="•"/>
            </a:pPr>
            <a:r>
              <a:rPr lang="en-US" sz="3200" dirty="0">
                <a:latin typeface="Garamond" panose="02020404030301010803" pitchFamily="18" charset="0"/>
              </a:rPr>
              <a:t>Some Title I staff returning to AJCs on a staggered schedule.</a:t>
            </a:r>
          </a:p>
          <a:p>
            <a:pPr marL="457200" indent="-457200">
              <a:spcAft>
                <a:spcPts val="1800"/>
              </a:spcAft>
              <a:buFont typeface="Arial" panose="020B0604020202020204" pitchFamily="34" charset="0"/>
              <a:buChar char="•"/>
            </a:pPr>
            <a:r>
              <a:rPr lang="en-US" sz="3200" dirty="0">
                <a:latin typeface="Garamond" panose="02020404030301010803" pitchFamily="18" charset="0"/>
              </a:rPr>
              <a:t>Virtual </a:t>
            </a:r>
            <a:r>
              <a:rPr lang="en-US" sz="3200" dirty="0" smtClean="0">
                <a:latin typeface="Garamond" panose="02020404030301010803" pitchFamily="18" charset="0"/>
              </a:rPr>
              <a:t>recruitments / Job Fairs</a:t>
            </a:r>
            <a:endParaRPr lang="en-US" sz="3200" dirty="0">
              <a:latin typeface="Garamond" panose="02020404030301010803" pitchFamily="18" charset="0"/>
            </a:endParaRPr>
          </a:p>
          <a:p>
            <a:pPr>
              <a:spcAft>
                <a:spcPts val="1800"/>
              </a:spcAft>
            </a:pPr>
            <a:endParaRPr lang="en-US" sz="2800" dirty="0">
              <a:latin typeface="Garamond" panose="02020404030301010803" pitchFamily="18" charset="0"/>
            </a:endParaRPr>
          </a:p>
        </p:txBody>
      </p:sp>
      <p:sp>
        <p:nvSpPr>
          <p:cNvPr id="4" name="Content Placeholder 2">
            <a:extLst>
              <a:ext uri="{FF2B5EF4-FFF2-40B4-BE49-F238E27FC236}">
                <a16:creationId xmlns:a16="http://schemas.microsoft.com/office/drawing/2014/main" id="{0D341A12-1976-44A0-9C88-3551A0CFD304}"/>
              </a:ext>
            </a:extLst>
          </p:cNvPr>
          <p:cNvSpPr>
            <a:spLocks noGrp="1"/>
          </p:cNvSpPr>
          <p:nvPr>
            <p:ph idx="1"/>
          </p:nvPr>
        </p:nvSpPr>
        <p:spPr>
          <a:xfrm>
            <a:off x="0" y="1252325"/>
            <a:ext cx="5082744" cy="4351338"/>
          </a:xfrm>
        </p:spPr>
        <p:txBody>
          <a:bodyPr anchor="ctr">
            <a:normAutofit/>
          </a:bodyPr>
          <a:lstStyle/>
          <a:p>
            <a:pPr marL="0" indent="0" algn="ctr">
              <a:buNone/>
            </a:pPr>
            <a:r>
              <a:rPr lang="en-US" sz="7200" dirty="0">
                <a:latin typeface="Century Gothic" panose="020B0502020202020204" pitchFamily="34" charset="0"/>
              </a:rPr>
              <a:t>Service Continuity</a:t>
            </a:r>
          </a:p>
        </p:txBody>
      </p:sp>
      <p:cxnSp>
        <p:nvCxnSpPr>
          <p:cNvPr id="6" name="Straight Connector 5">
            <a:extLst>
              <a:ext uri="{FF2B5EF4-FFF2-40B4-BE49-F238E27FC236}">
                <a16:creationId xmlns:a16="http://schemas.microsoft.com/office/drawing/2014/main" id="{A91F9034-FFFC-4CD6-BE29-B406666F3C93}"/>
              </a:ext>
            </a:extLst>
          </p:cNvPr>
          <p:cNvCxnSpPr/>
          <p:nvPr/>
        </p:nvCxnSpPr>
        <p:spPr>
          <a:xfrm>
            <a:off x="5301940" y="2130757"/>
            <a:ext cx="0" cy="2825579"/>
          </a:xfrm>
          <a:prstGeom prst="line">
            <a:avLst/>
          </a:prstGeom>
          <a:ln>
            <a:solidFill>
              <a:srgbClr val="981E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2186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afterEffect">
                                  <p:stCondLst>
                                    <p:cond delay="0"/>
                                  </p:stCondLst>
                                  <p:childTnLst>
                                    <p:animScale>
                                      <p:cBhvr>
                                        <p:cTn id="6" dur="300" fill="hold"/>
                                        <p:tgtEl>
                                          <p:spTgt spid="4"/>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1722"/>
            <a:ext cx="10515600" cy="1325563"/>
          </a:xfrm>
        </p:spPr>
        <p:txBody>
          <a:bodyPr>
            <a:normAutofit/>
          </a:bodyPr>
          <a:lstStyle/>
          <a:p>
            <a:r>
              <a:rPr lang="en-US" sz="4000" dirty="0"/>
              <a:t>Reemployment Services and Eligibility Assessment (RESEA) Workshops</a:t>
            </a:r>
          </a:p>
        </p:txBody>
      </p:sp>
      <p:sp>
        <p:nvSpPr>
          <p:cNvPr id="7" name="TextBox 6"/>
          <p:cNvSpPr txBox="1"/>
          <p:nvPr/>
        </p:nvSpPr>
        <p:spPr>
          <a:xfrm>
            <a:off x="5521137" y="2397078"/>
            <a:ext cx="6095994" cy="3508653"/>
          </a:xfrm>
          <a:prstGeom prst="rect">
            <a:avLst/>
          </a:prstGeom>
          <a:noFill/>
        </p:spPr>
        <p:txBody>
          <a:bodyPr wrap="square" rtlCol="0">
            <a:spAutoFit/>
          </a:bodyPr>
          <a:lstStyle/>
          <a:p>
            <a:pPr marL="457200" indent="-457200">
              <a:spcAft>
                <a:spcPts val="1800"/>
              </a:spcAft>
              <a:buFont typeface="Arial" panose="020B0604020202020204" pitchFamily="34" charset="0"/>
              <a:buChar char="•"/>
            </a:pPr>
            <a:r>
              <a:rPr lang="en-US" sz="3200" dirty="0">
                <a:latin typeface="Garamond" panose="02020404030301010803" pitchFamily="18" charset="0"/>
              </a:rPr>
              <a:t>Technology-based outreach strategies</a:t>
            </a:r>
          </a:p>
          <a:p>
            <a:pPr marL="457200" indent="-457200">
              <a:spcAft>
                <a:spcPts val="1800"/>
              </a:spcAft>
              <a:buFont typeface="Arial" panose="020B0604020202020204" pitchFamily="34" charset="0"/>
              <a:buChar char="•"/>
            </a:pPr>
            <a:r>
              <a:rPr lang="en-US" sz="3200" dirty="0">
                <a:latin typeface="Garamond" panose="02020404030301010803" pitchFamily="18" charset="0"/>
              </a:rPr>
              <a:t>Integrated virtual presentation </a:t>
            </a:r>
            <a:r>
              <a:rPr lang="en-US" sz="3200" dirty="0" smtClean="0">
                <a:latin typeface="Garamond" panose="02020404030301010803" pitchFamily="18" charset="0"/>
              </a:rPr>
              <a:t>tools</a:t>
            </a:r>
          </a:p>
          <a:p>
            <a:pPr marL="457200" indent="-457200">
              <a:spcAft>
                <a:spcPts val="1800"/>
              </a:spcAft>
              <a:buFont typeface="Arial" panose="020B0604020202020204" pitchFamily="34" charset="0"/>
              <a:buChar char="•"/>
            </a:pPr>
            <a:r>
              <a:rPr lang="en-US" sz="3200" dirty="0" smtClean="0">
                <a:latin typeface="Garamond" panose="02020404030301010803" pitchFamily="18" charset="0"/>
              </a:rPr>
              <a:t>9,847 during the same period in 2019</a:t>
            </a:r>
            <a:endParaRPr lang="en-US" sz="3200" dirty="0">
              <a:latin typeface="Garamond" panose="02020404030301010803" pitchFamily="18" charset="0"/>
            </a:endParaRPr>
          </a:p>
        </p:txBody>
      </p:sp>
      <p:sp>
        <p:nvSpPr>
          <p:cNvPr id="4" name="Content Placeholder 2">
            <a:extLst>
              <a:ext uri="{FF2B5EF4-FFF2-40B4-BE49-F238E27FC236}">
                <a16:creationId xmlns:a16="http://schemas.microsoft.com/office/drawing/2014/main" id="{0DDDF7A5-2844-4220-A43C-8BC46839B6AA}"/>
              </a:ext>
            </a:extLst>
          </p:cNvPr>
          <p:cNvSpPr>
            <a:spLocks noGrp="1"/>
          </p:cNvSpPr>
          <p:nvPr>
            <p:ph idx="1"/>
          </p:nvPr>
        </p:nvSpPr>
        <p:spPr>
          <a:xfrm>
            <a:off x="109598" y="1717285"/>
            <a:ext cx="5082744" cy="4351338"/>
          </a:xfrm>
        </p:spPr>
        <p:txBody>
          <a:bodyPr anchor="ctr">
            <a:normAutofit/>
          </a:bodyPr>
          <a:lstStyle/>
          <a:p>
            <a:pPr marL="0" indent="0" algn="ctr">
              <a:buNone/>
            </a:pPr>
            <a:r>
              <a:rPr lang="en-US" sz="10000" dirty="0" smtClean="0">
                <a:latin typeface="Century Gothic" panose="020B0502020202020204" pitchFamily="34" charset="0"/>
              </a:rPr>
              <a:t>39,692</a:t>
            </a:r>
            <a:endParaRPr lang="en-US" sz="10000" dirty="0">
              <a:latin typeface="Century Gothic" panose="020B0502020202020204" pitchFamily="34" charset="0"/>
            </a:endParaRPr>
          </a:p>
          <a:p>
            <a:pPr marL="0" indent="0" algn="ctr">
              <a:spcBef>
                <a:spcPts val="2400"/>
              </a:spcBef>
              <a:buNone/>
            </a:pPr>
            <a:r>
              <a:rPr lang="en-US" sz="3200" dirty="0">
                <a:latin typeface="Century Gothic" panose="020B0502020202020204" pitchFamily="34" charset="0"/>
              </a:rPr>
              <a:t>RESEA customers served between 3/16/20 and </a:t>
            </a:r>
            <a:r>
              <a:rPr lang="en-US" sz="3200" dirty="0" smtClean="0">
                <a:latin typeface="Century Gothic" panose="020B0502020202020204" pitchFamily="34" charset="0"/>
              </a:rPr>
              <a:t>12/07/20</a:t>
            </a:r>
            <a:endParaRPr lang="en-US" sz="3200" dirty="0">
              <a:latin typeface="Century Gothic" panose="020B0502020202020204" pitchFamily="34" charset="0"/>
            </a:endParaRPr>
          </a:p>
        </p:txBody>
      </p:sp>
      <p:cxnSp>
        <p:nvCxnSpPr>
          <p:cNvPr id="5" name="Straight Connector 4">
            <a:extLst>
              <a:ext uri="{FF2B5EF4-FFF2-40B4-BE49-F238E27FC236}">
                <a16:creationId xmlns:a16="http://schemas.microsoft.com/office/drawing/2014/main" id="{B109054C-76C5-4EDF-A8AD-0D2A194A9B96}"/>
              </a:ext>
            </a:extLst>
          </p:cNvPr>
          <p:cNvCxnSpPr/>
          <p:nvPr/>
        </p:nvCxnSpPr>
        <p:spPr>
          <a:xfrm>
            <a:off x="5301940" y="2130757"/>
            <a:ext cx="0" cy="2825579"/>
          </a:xfrm>
          <a:prstGeom prst="line">
            <a:avLst/>
          </a:prstGeom>
          <a:ln>
            <a:solidFill>
              <a:srgbClr val="981E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04888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afterEffect">
                                  <p:stCondLst>
                                    <p:cond delay="0"/>
                                  </p:stCondLst>
                                  <p:childTnLst>
                                    <p:animScale>
                                      <p:cBhvr>
                                        <p:cTn id="6" dur="300" fill="hold"/>
                                        <p:tgtEl>
                                          <p:spTgt spid="4"/>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1722"/>
            <a:ext cx="10515600" cy="1325563"/>
          </a:xfrm>
        </p:spPr>
        <p:txBody>
          <a:bodyPr>
            <a:normAutofit/>
          </a:bodyPr>
          <a:lstStyle/>
          <a:p>
            <a:r>
              <a:rPr lang="en-US" sz="4000" dirty="0"/>
              <a:t>Veterans Services</a:t>
            </a:r>
          </a:p>
        </p:txBody>
      </p:sp>
      <p:sp>
        <p:nvSpPr>
          <p:cNvPr id="7" name="TextBox 6"/>
          <p:cNvSpPr txBox="1"/>
          <p:nvPr/>
        </p:nvSpPr>
        <p:spPr>
          <a:xfrm>
            <a:off x="5521137" y="1717285"/>
            <a:ext cx="6299802" cy="4662815"/>
          </a:xfrm>
          <a:prstGeom prst="rect">
            <a:avLst/>
          </a:prstGeom>
          <a:noFill/>
        </p:spPr>
        <p:txBody>
          <a:bodyPr wrap="square" rtlCol="0">
            <a:spAutoFit/>
          </a:bodyPr>
          <a:lstStyle/>
          <a:p>
            <a:pPr marL="457200" indent="-457200">
              <a:spcAft>
                <a:spcPts val="1800"/>
              </a:spcAft>
              <a:buFont typeface="Arial" panose="020B0604020202020204" pitchFamily="34" charset="0"/>
              <a:buChar char="•"/>
            </a:pPr>
            <a:r>
              <a:rPr lang="en-US" sz="3200" dirty="0">
                <a:latin typeface="Garamond" panose="02020404030301010803" pitchFamily="18" charset="0"/>
              </a:rPr>
              <a:t>521 veterans with significant barriers to employment (SBE) between 3/1/19 and 10/31/19. </a:t>
            </a:r>
          </a:p>
          <a:p>
            <a:pPr marL="457200" indent="-457200">
              <a:spcAft>
                <a:spcPts val="1800"/>
              </a:spcAft>
              <a:buFont typeface="Arial" panose="020B0604020202020204" pitchFamily="34" charset="0"/>
              <a:buChar char="•"/>
            </a:pPr>
            <a:r>
              <a:rPr lang="en-US" sz="3200" dirty="0">
                <a:latin typeface="Garamond" panose="02020404030301010803" pitchFamily="18" charset="0"/>
              </a:rPr>
              <a:t>During the same period a year later, DVOPs served 302 SBE veterans. </a:t>
            </a:r>
          </a:p>
          <a:p>
            <a:pPr marL="457200" indent="-457200">
              <a:spcAft>
                <a:spcPts val="1800"/>
              </a:spcAft>
              <a:buFont typeface="Arial" panose="020B0604020202020204" pitchFamily="34" charset="0"/>
              <a:buChar char="•"/>
            </a:pPr>
            <a:r>
              <a:rPr lang="en-US" sz="3200" dirty="0">
                <a:latin typeface="Garamond" panose="02020404030301010803" pitchFamily="18" charset="0"/>
              </a:rPr>
              <a:t>Two large statewide hiring events in the coming year.</a:t>
            </a:r>
          </a:p>
          <a:p>
            <a:pPr>
              <a:spcAft>
                <a:spcPts val="1800"/>
              </a:spcAft>
            </a:pPr>
            <a:endParaRPr lang="en-US" sz="2800" dirty="0">
              <a:latin typeface="Garamond" panose="02020404030301010803" pitchFamily="18" charset="0"/>
            </a:endParaRPr>
          </a:p>
        </p:txBody>
      </p:sp>
      <p:sp>
        <p:nvSpPr>
          <p:cNvPr id="4" name="Content Placeholder 2">
            <a:extLst>
              <a:ext uri="{FF2B5EF4-FFF2-40B4-BE49-F238E27FC236}">
                <a16:creationId xmlns:a16="http://schemas.microsoft.com/office/drawing/2014/main" id="{78039E58-5C9E-4BAE-A3D4-247D1F15A340}"/>
              </a:ext>
            </a:extLst>
          </p:cNvPr>
          <p:cNvSpPr>
            <a:spLocks noGrp="1"/>
          </p:cNvSpPr>
          <p:nvPr>
            <p:ph idx="1"/>
          </p:nvPr>
        </p:nvSpPr>
        <p:spPr>
          <a:xfrm>
            <a:off x="0" y="1717285"/>
            <a:ext cx="5082744" cy="4351338"/>
          </a:xfrm>
        </p:spPr>
        <p:txBody>
          <a:bodyPr anchor="ctr">
            <a:normAutofit/>
          </a:bodyPr>
          <a:lstStyle/>
          <a:p>
            <a:pPr marL="0" indent="0" algn="ctr">
              <a:buNone/>
            </a:pPr>
            <a:r>
              <a:rPr lang="en-US" sz="10000" dirty="0">
                <a:latin typeface="Century Gothic" panose="020B0502020202020204" pitchFamily="34" charset="0"/>
              </a:rPr>
              <a:t>972</a:t>
            </a:r>
          </a:p>
          <a:p>
            <a:pPr marL="0" indent="0" algn="ctr">
              <a:spcBef>
                <a:spcPts val="2400"/>
              </a:spcBef>
              <a:buNone/>
            </a:pPr>
            <a:r>
              <a:rPr lang="en-US" sz="3200" dirty="0">
                <a:latin typeface="Century Gothic" panose="020B0502020202020204" pitchFamily="34" charset="0"/>
              </a:rPr>
              <a:t>Attended virtual job fair hosted by Veterans Services</a:t>
            </a:r>
          </a:p>
        </p:txBody>
      </p:sp>
      <p:cxnSp>
        <p:nvCxnSpPr>
          <p:cNvPr id="5" name="Straight Connector 4">
            <a:extLst>
              <a:ext uri="{FF2B5EF4-FFF2-40B4-BE49-F238E27FC236}">
                <a16:creationId xmlns:a16="http://schemas.microsoft.com/office/drawing/2014/main" id="{05C44B41-5F4B-48F0-B602-BC56F15370FD}"/>
              </a:ext>
            </a:extLst>
          </p:cNvPr>
          <p:cNvCxnSpPr/>
          <p:nvPr/>
        </p:nvCxnSpPr>
        <p:spPr>
          <a:xfrm>
            <a:off x="5301940" y="2130757"/>
            <a:ext cx="0" cy="2825579"/>
          </a:xfrm>
          <a:prstGeom prst="line">
            <a:avLst/>
          </a:prstGeom>
          <a:ln>
            <a:solidFill>
              <a:srgbClr val="981E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71894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afterEffect">
                                  <p:stCondLst>
                                    <p:cond delay="0"/>
                                  </p:stCondLst>
                                  <p:childTnLst>
                                    <p:animScale>
                                      <p:cBhvr>
                                        <p:cTn id="6" dur="300" fill="hold"/>
                                        <p:tgtEl>
                                          <p:spTgt spid="4"/>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1722"/>
            <a:ext cx="10515600" cy="1325563"/>
          </a:xfrm>
        </p:spPr>
        <p:txBody>
          <a:bodyPr>
            <a:normAutofit/>
          </a:bodyPr>
          <a:lstStyle/>
          <a:p>
            <a:r>
              <a:rPr lang="en-US" sz="4000" dirty="0"/>
              <a:t>Registered Apprenticeships</a:t>
            </a:r>
            <a:endParaRPr lang="en-US" sz="4000" i="1" spc="0" dirty="0">
              <a:latin typeface="Garamond" panose="02020404030301010803" pitchFamily="18" charset="0"/>
            </a:endParaRPr>
          </a:p>
        </p:txBody>
      </p:sp>
      <p:sp>
        <p:nvSpPr>
          <p:cNvPr id="7" name="TextBox 6"/>
          <p:cNvSpPr txBox="1"/>
          <p:nvPr/>
        </p:nvSpPr>
        <p:spPr>
          <a:xfrm>
            <a:off x="5618923" y="1378512"/>
            <a:ext cx="6573073" cy="4724370"/>
          </a:xfrm>
          <a:prstGeom prst="rect">
            <a:avLst/>
          </a:prstGeom>
          <a:noFill/>
        </p:spPr>
        <p:txBody>
          <a:bodyPr wrap="square" rtlCol="0">
            <a:spAutoFit/>
          </a:bodyPr>
          <a:lstStyle/>
          <a:p>
            <a:pPr marL="457200" indent="-457200">
              <a:spcAft>
                <a:spcPts val="1800"/>
              </a:spcAft>
              <a:buFont typeface="Arial" panose="020B0604020202020204" pitchFamily="34" charset="0"/>
              <a:buChar char="•"/>
            </a:pPr>
            <a:r>
              <a:rPr lang="en-US" sz="3200" dirty="0">
                <a:latin typeface="Garamond" panose="02020404030301010803" pitchFamily="18" charset="0"/>
              </a:rPr>
              <a:t>$6,012,924 - USDOL State Apprenticeship Expansion Grant </a:t>
            </a:r>
          </a:p>
          <a:p>
            <a:pPr marL="457200" indent="-457200">
              <a:spcAft>
                <a:spcPts val="1800"/>
              </a:spcAft>
              <a:buFont typeface="Arial" panose="020B0604020202020204" pitchFamily="34" charset="0"/>
              <a:buChar char="•"/>
            </a:pPr>
            <a:r>
              <a:rPr lang="en-US" sz="3200" dirty="0">
                <a:latin typeface="Garamond" panose="02020404030301010803" pitchFamily="18" charset="0"/>
              </a:rPr>
              <a:t>171 active Registered Apprenticeship programs</a:t>
            </a:r>
          </a:p>
          <a:p>
            <a:pPr marL="457200" indent="-457200">
              <a:spcAft>
                <a:spcPts val="1800"/>
              </a:spcAft>
              <a:buFont typeface="Arial" panose="020B0604020202020204" pitchFamily="34" charset="0"/>
              <a:buChar char="•"/>
            </a:pPr>
            <a:r>
              <a:rPr lang="en-US" sz="3200" dirty="0">
                <a:latin typeface="Garamond" panose="02020404030301010803" pitchFamily="18" charset="0"/>
              </a:rPr>
              <a:t>3,702 participating employers</a:t>
            </a:r>
          </a:p>
          <a:p>
            <a:pPr marL="457200" indent="-457200">
              <a:spcAft>
                <a:spcPts val="1800"/>
              </a:spcAft>
              <a:buFont typeface="Arial" panose="020B0604020202020204" pitchFamily="34" charset="0"/>
              <a:buChar char="•"/>
            </a:pPr>
            <a:r>
              <a:rPr lang="en-US" sz="3200" dirty="0">
                <a:latin typeface="Garamond" panose="02020404030301010803" pitchFamily="18" charset="0"/>
              </a:rPr>
              <a:t>9,810 RAs in Building and Construction industries / 1,455 are in other non-traditional industries.</a:t>
            </a:r>
          </a:p>
        </p:txBody>
      </p:sp>
      <p:sp>
        <p:nvSpPr>
          <p:cNvPr id="4" name="Content Placeholder 2">
            <a:extLst>
              <a:ext uri="{FF2B5EF4-FFF2-40B4-BE49-F238E27FC236}">
                <a16:creationId xmlns:a16="http://schemas.microsoft.com/office/drawing/2014/main" id="{5C8F5583-19C3-499E-A137-2F3869A9E623}"/>
              </a:ext>
            </a:extLst>
          </p:cNvPr>
          <p:cNvSpPr>
            <a:spLocks noGrp="1"/>
          </p:cNvSpPr>
          <p:nvPr>
            <p:ph idx="1"/>
          </p:nvPr>
        </p:nvSpPr>
        <p:spPr>
          <a:xfrm>
            <a:off x="0" y="1565028"/>
            <a:ext cx="5082744" cy="4351338"/>
          </a:xfrm>
        </p:spPr>
        <p:txBody>
          <a:bodyPr anchor="ctr">
            <a:normAutofit/>
          </a:bodyPr>
          <a:lstStyle/>
          <a:p>
            <a:pPr marL="0" indent="0" algn="ctr">
              <a:buNone/>
            </a:pPr>
            <a:r>
              <a:rPr lang="en-US" sz="10000" dirty="0">
                <a:latin typeface="Century Gothic" panose="020B0502020202020204" pitchFamily="34" charset="0"/>
              </a:rPr>
              <a:t>11,000+</a:t>
            </a:r>
          </a:p>
          <a:p>
            <a:pPr marL="0" indent="0" algn="ctr">
              <a:spcBef>
                <a:spcPts val="2400"/>
              </a:spcBef>
              <a:buNone/>
            </a:pPr>
            <a:r>
              <a:rPr lang="en-US" sz="3200" dirty="0">
                <a:latin typeface="Century Gothic" panose="020B0502020202020204" pitchFamily="34" charset="0"/>
              </a:rPr>
              <a:t>Registered Apprentices</a:t>
            </a:r>
          </a:p>
        </p:txBody>
      </p:sp>
      <p:cxnSp>
        <p:nvCxnSpPr>
          <p:cNvPr id="5" name="Straight Connector 4">
            <a:extLst>
              <a:ext uri="{FF2B5EF4-FFF2-40B4-BE49-F238E27FC236}">
                <a16:creationId xmlns:a16="http://schemas.microsoft.com/office/drawing/2014/main" id="{27E8808F-09DF-4172-82C4-39150652E930}"/>
              </a:ext>
            </a:extLst>
          </p:cNvPr>
          <p:cNvCxnSpPr/>
          <p:nvPr/>
        </p:nvCxnSpPr>
        <p:spPr>
          <a:xfrm>
            <a:off x="5301940" y="2130757"/>
            <a:ext cx="0" cy="2825579"/>
          </a:xfrm>
          <a:prstGeom prst="line">
            <a:avLst/>
          </a:prstGeom>
          <a:ln>
            <a:solidFill>
              <a:srgbClr val="981E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45846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afterEffect">
                                  <p:stCondLst>
                                    <p:cond delay="0"/>
                                  </p:stCondLst>
                                  <p:childTnLst>
                                    <p:animScale>
                                      <p:cBhvr>
                                        <p:cTn id="6" dur="300" fill="hold"/>
                                        <p:tgtEl>
                                          <p:spTgt spid="4"/>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1722"/>
            <a:ext cx="10515600" cy="1325563"/>
          </a:xfrm>
        </p:spPr>
        <p:txBody>
          <a:bodyPr>
            <a:normAutofit/>
          </a:bodyPr>
          <a:lstStyle/>
          <a:p>
            <a:r>
              <a:rPr lang="en-US" sz="4000" dirty="0"/>
              <a:t>Apprenticeship Maryland </a:t>
            </a:r>
            <a:r>
              <a:rPr lang="en-US" sz="4000" dirty="0" smtClean="0"/>
              <a:t>Program (High School youth)</a:t>
            </a:r>
            <a:endParaRPr lang="en-US" sz="4000" i="1" spc="0" dirty="0">
              <a:latin typeface="Garamond" panose="02020404030301010803" pitchFamily="18" charset="0"/>
            </a:endParaRPr>
          </a:p>
        </p:txBody>
      </p:sp>
      <p:sp>
        <p:nvSpPr>
          <p:cNvPr id="7" name="TextBox 6"/>
          <p:cNvSpPr txBox="1"/>
          <p:nvPr/>
        </p:nvSpPr>
        <p:spPr>
          <a:xfrm>
            <a:off x="5526049" y="1556795"/>
            <a:ext cx="6231827" cy="4260910"/>
          </a:xfrm>
          <a:prstGeom prst="rect">
            <a:avLst/>
          </a:prstGeom>
          <a:noFill/>
        </p:spPr>
        <p:txBody>
          <a:bodyPr wrap="square" rtlCol="0">
            <a:spAutoFit/>
          </a:bodyPr>
          <a:lstStyle/>
          <a:p>
            <a:pPr marL="342900" marR="0" lvl="0" indent="-342900">
              <a:lnSpc>
                <a:spcPct val="115000"/>
              </a:lnSpc>
              <a:spcBef>
                <a:spcPts val="0"/>
              </a:spcBef>
              <a:spcAft>
                <a:spcPts val="1800"/>
              </a:spcAft>
              <a:buFont typeface="Symbol" panose="05050102010706020507" pitchFamily="18" charset="2"/>
              <a:buChar char=""/>
            </a:pPr>
            <a:r>
              <a:rPr lang="en-US" sz="3200" dirty="0">
                <a:effectLst/>
                <a:latin typeface="Garamond" panose="02020404030301010803" pitchFamily="18" charset="0"/>
                <a:ea typeface="Times New Roman" panose="02020603050405020304" pitchFamily="18" charset="0"/>
                <a:cs typeface="Times New Roman" panose="02020603050405020304" pitchFamily="18" charset="0"/>
              </a:rPr>
              <a:t>Expanded from 2 pilot counties to 16 of Maryland’s local public school systems.</a:t>
            </a:r>
            <a:endParaRPr lang="en-US" sz="3200" dirty="0">
              <a:effectLst/>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800"/>
              </a:spcAft>
              <a:buFont typeface="Symbol" panose="05050102010706020507" pitchFamily="18" charset="2"/>
              <a:buChar char=""/>
            </a:pPr>
            <a:r>
              <a:rPr lang="en-US" sz="3200" dirty="0">
                <a:effectLst/>
                <a:latin typeface="Garamond" panose="02020404030301010803" pitchFamily="18" charset="0"/>
                <a:ea typeface="Times New Roman" panose="02020603050405020304" pitchFamily="18" charset="0"/>
                <a:cs typeface="Times New Roman" panose="02020603050405020304" pitchFamily="18" charset="0"/>
              </a:rPr>
              <a:t>62 new eligible employers approved in 2020 – raising the number of eligible employers from 109 to 171 - a 57% growth over the prior year</a:t>
            </a:r>
            <a:endParaRPr lang="en-US" sz="32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B031C410-2EFD-4E60-9218-92B43088F000}"/>
              </a:ext>
            </a:extLst>
          </p:cNvPr>
          <p:cNvSpPr>
            <a:spLocks noGrp="1"/>
          </p:cNvSpPr>
          <p:nvPr>
            <p:ph idx="1"/>
          </p:nvPr>
        </p:nvSpPr>
        <p:spPr>
          <a:xfrm>
            <a:off x="-3313" y="1717285"/>
            <a:ext cx="5082744" cy="4351338"/>
          </a:xfrm>
        </p:spPr>
        <p:txBody>
          <a:bodyPr anchor="ctr">
            <a:normAutofit/>
          </a:bodyPr>
          <a:lstStyle/>
          <a:p>
            <a:pPr marL="0" indent="0" algn="ctr">
              <a:buNone/>
            </a:pPr>
            <a:r>
              <a:rPr lang="en-US" sz="10000" dirty="0">
                <a:latin typeface="Century Gothic" panose="020B0502020202020204" pitchFamily="34" charset="0"/>
              </a:rPr>
              <a:t>1,121%</a:t>
            </a:r>
          </a:p>
          <a:p>
            <a:pPr marL="0" indent="0" algn="ctr">
              <a:spcBef>
                <a:spcPts val="2400"/>
              </a:spcBef>
              <a:buNone/>
            </a:pPr>
            <a:r>
              <a:rPr lang="en-US" sz="3200" dirty="0">
                <a:latin typeface="Century Gothic" panose="020B0502020202020204" pitchFamily="34" charset="0"/>
              </a:rPr>
              <a:t>Growth in # of approved employers since the inception of AMP</a:t>
            </a:r>
          </a:p>
        </p:txBody>
      </p:sp>
      <p:cxnSp>
        <p:nvCxnSpPr>
          <p:cNvPr id="5" name="Straight Connector 4">
            <a:extLst>
              <a:ext uri="{FF2B5EF4-FFF2-40B4-BE49-F238E27FC236}">
                <a16:creationId xmlns:a16="http://schemas.microsoft.com/office/drawing/2014/main" id="{9195D1F4-AB5B-4C25-9FC6-A350EA656C92}"/>
              </a:ext>
            </a:extLst>
          </p:cNvPr>
          <p:cNvCxnSpPr/>
          <p:nvPr/>
        </p:nvCxnSpPr>
        <p:spPr>
          <a:xfrm>
            <a:off x="5301940" y="2130757"/>
            <a:ext cx="0" cy="2825579"/>
          </a:xfrm>
          <a:prstGeom prst="line">
            <a:avLst/>
          </a:prstGeom>
          <a:ln>
            <a:solidFill>
              <a:srgbClr val="981E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29012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afterEffect">
                                  <p:stCondLst>
                                    <p:cond delay="0"/>
                                  </p:stCondLst>
                                  <p:childTnLst>
                                    <p:animScale>
                                      <p:cBhvr>
                                        <p:cTn id="6" dur="300" fill="hold"/>
                                        <p:tgtEl>
                                          <p:spTgt spid="4"/>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1722"/>
            <a:ext cx="10515600" cy="1325563"/>
          </a:xfrm>
        </p:spPr>
        <p:txBody>
          <a:bodyPr>
            <a:normAutofit/>
          </a:bodyPr>
          <a:lstStyle/>
          <a:p>
            <a:r>
              <a:rPr lang="en-US" sz="4000" dirty="0"/>
              <a:t>Federal Grants</a:t>
            </a:r>
            <a:endParaRPr lang="en-US" sz="4000" i="1" spc="0" dirty="0">
              <a:latin typeface="Garamond" panose="02020404030301010803" pitchFamily="18" charset="0"/>
            </a:endParaRPr>
          </a:p>
        </p:txBody>
      </p:sp>
      <p:sp>
        <p:nvSpPr>
          <p:cNvPr id="7" name="TextBox 6"/>
          <p:cNvSpPr txBox="1"/>
          <p:nvPr/>
        </p:nvSpPr>
        <p:spPr>
          <a:xfrm>
            <a:off x="5804457" y="2172502"/>
            <a:ext cx="5817695" cy="2792816"/>
          </a:xfrm>
          <a:prstGeom prst="rect">
            <a:avLst/>
          </a:prstGeom>
          <a:noFill/>
        </p:spPr>
        <p:txBody>
          <a:bodyPr wrap="square" rtlCol="0">
            <a:spAutoFit/>
          </a:bodyPr>
          <a:lstStyle/>
          <a:p>
            <a:pPr marL="571500" marR="0" indent="-571500">
              <a:lnSpc>
                <a:spcPct val="115000"/>
              </a:lnSpc>
              <a:spcBef>
                <a:spcPts val="0"/>
              </a:spcBef>
              <a:spcAft>
                <a:spcPts val="1800"/>
              </a:spcAft>
              <a:buFont typeface="Arial" panose="020B0604020202020204" pitchFamily="34" charset="0"/>
              <a:buChar char="•"/>
            </a:pPr>
            <a:r>
              <a:rPr lang="en-US" sz="3200" i="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12 federal grant applications submitted </a:t>
            </a:r>
          </a:p>
          <a:p>
            <a:pPr marL="571500" marR="0" indent="-571500">
              <a:lnSpc>
                <a:spcPct val="115000"/>
              </a:lnSpc>
              <a:spcBef>
                <a:spcPts val="0"/>
              </a:spcBef>
              <a:spcAft>
                <a:spcPts val="1800"/>
              </a:spcAft>
              <a:buFont typeface="Arial" panose="020B0604020202020204" pitchFamily="34" charset="0"/>
              <a:buChar char="•"/>
            </a:pPr>
            <a:r>
              <a:rPr lang="en-US" sz="3200" dirty="0">
                <a:solidFill>
                  <a:srgbClr val="222222"/>
                </a:solidFill>
                <a:latin typeface="Garamond" panose="02020404030301010803" pitchFamily="18" charset="0"/>
                <a:ea typeface="Times New Roman" panose="02020603050405020304" pitchFamily="18" charset="0"/>
                <a:cs typeface="Times New Roman" panose="02020603050405020304" pitchFamily="18" charset="0"/>
              </a:rPr>
              <a:t>5 awards</a:t>
            </a:r>
          </a:p>
          <a:p>
            <a:pPr marL="571500" marR="0" indent="-571500">
              <a:lnSpc>
                <a:spcPct val="115000"/>
              </a:lnSpc>
              <a:spcBef>
                <a:spcPts val="0"/>
              </a:spcBef>
              <a:spcAft>
                <a:spcPts val="1800"/>
              </a:spcAft>
              <a:buFont typeface="Arial" panose="020B0604020202020204" pitchFamily="34" charset="0"/>
              <a:buChar char="•"/>
            </a:pPr>
            <a:r>
              <a:rPr lang="en-US" sz="3200" i="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3 results pending</a:t>
            </a:r>
          </a:p>
        </p:txBody>
      </p:sp>
      <p:sp>
        <p:nvSpPr>
          <p:cNvPr id="4" name="Content Placeholder 2">
            <a:extLst>
              <a:ext uri="{FF2B5EF4-FFF2-40B4-BE49-F238E27FC236}">
                <a16:creationId xmlns:a16="http://schemas.microsoft.com/office/drawing/2014/main" id="{3C922B68-EC31-4582-BC52-405622152C19}"/>
              </a:ext>
            </a:extLst>
          </p:cNvPr>
          <p:cNvSpPr>
            <a:spLocks noGrp="1"/>
          </p:cNvSpPr>
          <p:nvPr>
            <p:ph idx="1"/>
          </p:nvPr>
        </p:nvSpPr>
        <p:spPr>
          <a:xfrm>
            <a:off x="0" y="1572631"/>
            <a:ext cx="5082744" cy="4351338"/>
          </a:xfrm>
        </p:spPr>
        <p:txBody>
          <a:bodyPr anchor="ctr">
            <a:normAutofit/>
          </a:bodyPr>
          <a:lstStyle/>
          <a:p>
            <a:pPr marL="0" indent="0" algn="ctr">
              <a:buNone/>
            </a:pPr>
            <a:r>
              <a:rPr lang="en-US" sz="10000" dirty="0">
                <a:latin typeface="Century Gothic" panose="020B0502020202020204" pitchFamily="34" charset="0"/>
              </a:rPr>
              <a:t>$14.5 M</a:t>
            </a:r>
          </a:p>
          <a:p>
            <a:pPr marL="0" indent="0" algn="ctr">
              <a:spcBef>
                <a:spcPts val="2400"/>
              </a:spcBef>
              <a:buNone/>
            </a:pPr>
            <a:r>
              <a:rPr lang="en-US" sz="3200" dirty="0">
                <a:latin typeface="Century Gothic" panose="020B0502020202020204" pitchFamily="34" charset="0"/>
              </a:rPr>
              <a:t>Federal grant dollars awarded to Maryland</a:t>
            </a:r>
          </a:p>
        </p:txBody>
      </p:sp>
      <p:cxnSp>
        <p:nvCxnSpPr>
          <p:cNvPr id="5" name="Straight Connector 4">
            <a:extLst>
              <a:ext uri="{FF2B5EF4-FFF2-40B4-BE49-F238E27FC236}">
                <a16:creationId xmlns:a16="http://schemas.microsoft.com/office/drawing/2014/main" id="{9DDCD352-A9D1-43C4-AA84-BD8F9C76F93B}"/>
              </a:ext>
            </a:extLst>
          </p:cNvPr>
          <p:cNvCxnSpPr/>
          <p:nvPr/>
        </p:nvCxnSpPr>
        <p:spPr>
          <a:xfrm>
            <a:off x="5301940" y="2130757"/>
            <a:ext cx="0" cy="2825579"/>
          </a:xfrm>
          <a:prstGeom prst="line">
            <a:avLst/>
          </a:prstGeom>
          <a:ln>
            <a:solidFill>
              <a:srgbClr val="981E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48817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afterEffect">
                                  <p:stCondLst>
                                    <p:cond delay="0"/>
                                  </p:stCondLst>
                                  <p:childTnLst>
                                    <p:animScale>
                                      <p:cBhvr>
                                        <p:cTn id="6" dur="300" fill="hold"/>
                                        <p:tgtEl>
                                          <p:spTgt spid="4"/>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1722"/>
            <a:ext cx="10515600" cy="1325563"/>
          </a:xfrm>
        </p:spPr>
        <p:txBody>
          <a:bodyPr>
            <a:normAutofit/>
          </a:bodyPr>
          <a:lstStyle/>
          <a:p>
            <a:r>
              <a:rPr lang="en-US" sz="4000" dirty="0"/>
              <a:t>State Grants</a:t>
            </a:r>
            <a:endParaRPr lang="en-US" sz="4000" i="1" spc="0" dirty="0">
              <a:latin typeface="Garamond" panose="02020404030301010803" pitchFamily="18" charset="0"/>
            </a:endParaRPr>
          </a:p>
        </p:txBody>
      </p:sp>
      <p:sp>
        <p:nvSpPr>
          <p:cNvPr id="7" name="TextBox 6"/>
          <p:cNvSpPr txBox="1"/>
          <p:nvPr/>
        </p:nvSpPr>
        <p:spPr>
          <a:xfrm>
            <a:off x="5428372" y="620730"/>
            <a:ext cx="6578096" cy="5348515"/>
          </a:xfrm>
          <a:prstGeom prst="rect">
            <a:avLst/>
          </a:prstGeom>
          <a:noFill/>
        </p:spPr>
        <p:txBody>
          <a:bodyPr wrap="square" rtlCol="0">
            <a:spAutoFit/>
          </a:bodyPr>
          <a:lstStyle/>
          <a:p>
            <a:pPr marL="285750" marR="0" indent="-285750">
              <a:lnSpc>
                <a:spcPct val="115000"/>
              </a:lnSpc>
              <a:buFont typeface="Arial" panose="020B0604020202020204" pitchFamily="34" charset="0"/>
              <a:buChar char="•"/>
            </a:pPr>
            <a:r>
              <a:rPr lang="en-US" sz="3000" i="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FY21 EARN budget = $8.5 million  </a:t>
            </a:r>
          </a:p>
          <a:p>
            <a:pPr marL="914400" lvl="1" indent="-292100">
              <a:lnSpc>
                <a:spcPct val="115000"/>
              </a:lnSpc>
              <a:buFont typeface="Courier New" panose="02070309020205020404" pitchFamily="49" charset="0"/>
              <a:buChar char="o"/>
            </a:pPr>
            <a:r>
              <a:rPr lang="en-US" sz="3000" i="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$3 million directed to the Cyber/IT sector</a:t>
            </a:r>
          </a:p>
          <a:p>
            <a:pPr marL="914400" lvl="1" indent="-292100">
              <a:lnSpc>
                <a:spcPct val="115000"/>
              </a:lnSpc>
              <a:buFont typeface="Courier New" panose="02070309020205020404" pitchFamily="49" charset="0"/>
              <a:buChar char="o"/>
            </a:pPr>
            <a:r>
              <a:rPr lang="en-US" sz="3000" i="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$500,000 for Opportunity Zones</a:t>
            </a:r>
          </a:p>
          <a:p>
            <a:pPr marL="914400" lvl="1" indent="-292100">
              <a:lnSpc>
                <a:spcPct val="115000"/>
              </a:lnSpc>
              <a:buFont typeface="Courier New" panose="02070309020205020404" pitchFamily="49" charset="0"/>
              <a:buChar char="o"/>
            </a:pPr>
            <a:r>
              <a:rPr lang="en-US" sz="3000" i="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$3.7 M for all other industries. </a:t>
            </a:r>
          </a:p>
          <a:p>
            <a:pPr marL="914400" lvl="1" indent="-292100">
              <a:lnSpc>
                <a:spcPct val="115000"/>
              </a:lnSpc>
            </a:pPr>
            <a:endParaRPr lang="en-US" sz="3000" i="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285750" marR="0" indent="-285750">
              <a:lnSpc>
                <a:spcPct val="115000"/>
              </a:lnSpc>
              <a:spcBef>
                <a:spcPts val="0"/>
              </a:spcBef>
              <a:spcAft>
                <a:spcPts val="1800"/>
              </a:spcAft>
              <a:buFont typeface="Arial" panose="020B0604020202020204" pitchFamily="34" charset="0"/>
              <a:buChar char="•"/>
            </a:pPr>
            <a:r>
              <a:rPr lang="en-US" sz="3000" i="0" dirty="0">
                <a:solidFill>
                  <a:srgbClr val="222222"/>
                </a:solidFill>
                <a:effectLst/>
                <a:latin typeface="Garamond" panose="02020404030301010803" pitchFamily="18" charset="0"/>
                <a:ea typeface="Times New Roman" panose="02020603050405020304" pitchFamily="18" charset="0"/>
                <a:cs typeface="Times New Roman" panose="02020603050405020304" pitchFamily="18" charset="0"/>
              </a:rPr>
              <a:t>$450,000 Clean Energy Jobs Act funds for pre-apprenticeship, Registered Apprenticeship, and youth apprenticeship programs. </a:t>
            </a:r>
          </a:p>
        </p:txBody>
      </p:sp>
      <p:sp>
        <p:nvSpPr>
          <p:cNvPr id="4" name="Content Placeholder 2">
            <a:extLst>
              <a:ext uri="{FF2B5EF4-FFF2-40B4-BE49-F238E27FC236}">
                <a16:creationId xmlns:a16="http://schemas.microsoft.com/office/drawing/2014/main" id="{7EAD402C-0BEF-4E27-BA86-CA5C06692D9A}"/>
              </a:ext>
            </a:extLst>
          </p:cNvPr>
          <p:cNvSpPr>
            <a:spLocks noGrp="1"/>
          </p:cNvSpPr>
          <p:nvPr>
            <p:ph idx="1"/>
          </p:nvPr>
        </p:nvSpPr>
        <p:spPr>
          <a:xfrm>
            <a:off x="0" y="1572631"/>
            <a:ext cx="5082744" cy="4351338"/>
          </a:xfrm>
        </p:spPr>
        <p:txBody>
          <a:bodyPr anchor="ctr">
            <a:normAutofit/>
          </a:bodyPr>
          <a:lstStyle/>
          <a:p>
            <a:pPr marL="0" indent="0" algn="ctr">
              <a:buNone/>
            </a:pPr>
            <a:r>
              <a:rPr lang="en-US" sz="10000" dirty="0">
                <a:latin typeface="Century Gothic" panose="020B0502020202020204" pitchFamily="34" charset="0"/>
              </a:rPr>
              <a:t>7,500</a:t>
            </a:r>
          </a:p>
          <a:p>
            <a:pPr marL="0" indent="0" algn="ctr">
              <a:spcBef>
                <a:spcPts val="2400"/>
              </a:spcBef>
              <a:buNone/>
            </a:pPr>
            <a:r>
              <a:rPr lang="en-US" sz="3200" dirty="0">
                <a:latin typeface="Century Gothic" panose="020B0502020202020204" pitchFamily="34" charset="0"/>
              </a:rPr>
              <a:t>Incumbent workers trained through EARN</a:t>
            </a:r>
          </a:p>
        </p:txBody>
      </p:sp>
      <p:cxnSp>
        <p:nvCxnSpPr>
          <p:cNvPr id="5" name="Straight Connector 4">
            <a:extLst>
              <a:ext uri="{FF2B5EF4-FFF2-40B4-BE49-F238E27FC236}">
                <a16:creationId xmlns:a16="http://schemas.microsoft.com/office/drawing/2014/main" id="{D80B8E1E-6F04-45A2-965C-A88F36625337}"/>
              </a:ext>
            </a:extLst>
          </p:cNvPr>
          <p:cNvCxnSpPr/>
          <p:nvPr/>
        </p:nvCxnSpPr>
        <p:spPr>
          <a:xfrm>
            <a:off x="5301940" y="2130757"/>
            <a:ext cx="0" cy="2825579"/>
          </a:xfrm>
          <a:prstGeom prst="line">
            <a:avLst/>
          </a:prstGeom>
          <a:ln>
            <a:solidFill>
              <a:srgbClr val="981E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48058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afterEffect">
                                  <p:stCondLst>
                                    <p:cond delay="0"/>
                                  </p:stCondLst>
                                  <p:childTnLst>
                                    <p:animScale>
                                      <p:cBhvr>
                                        <p:cTn id="6" dur="300" fill="hold"/>
                                        <p:tgtEl>
                                          <p:spTgt spid="4"/>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3238</TotalTime>
  <Words>2849</Words>
  <Application>Microsoft Office PowerPoint</Application>
  <PresentationFormat>Widescreen</PresentationFormat>
  <Paragraphs>207</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Courier New</vt:lpstr>
      <vt:lpstr>Garamond</vt:lpstr>
      <vt:lpstr>Symbol</vt:lpstr>
      <vt:lpstr>Times New Roman</vt:lpstr>
      <vt:lpstr>Century Gothic</vt:lpstr>
      <vt:lpstr>Calibri</vt:lpstr>
      <vt:lpstr>Arial</vt:lpstr>
      <vt:lpstr>Office Theme</vt:lpstr>
      <vt:lpstr>Governor’s Workforce Development Board  4th Quarter Updates – December 9, 2020</vt:lpstr>
      <vt:lpstr>Lay-off Aversion Fund</vt:lpstr>
      <vt:lpstr>American Job Centers</vt:lpstr>
      <vt:lpstr>Reemployment Services and Eligibility Assessment (RESEA) Workshops</vt:lpstr>
      <vt:lpstr>Veterans Services</vt:lpstr>
      <vt:lpstr>Registered Apprenticeships</vt:lpstr>
      <vt:lpstr>Apprenticeship Maryland Program (High School youth)</vt:lpstr>
      <vt:lpstr>Federal Grants</vt:lpstr>
      <vt:lpstr>State Grants</vt:lpstr>
      <vt:lpstr>Office of Workforce Information and Performance</vt:lpstr>
      <vt:lpstr>Office of Correctional Education –  COVID Impact</vt:lpstr>
      <vt:lpstr>Office of Correctional Education – The Tablet Program</vt:lpstr>
      <vt:lpstr>Office of Adult Education and Literacy – COVID IMPACT</vt:lpstr>
      <vt:lpstr>Office of Adult Education and Literacy – Virtual Training Institute (VTI)</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Theresa Blaner</dc:creator>
  <cp:lastModifiedBy>Windows User</cp:lastModifiedBy>
  <cp:revision>182</cp:revision>
  <cp:lastPrinted>2020-02-12T14:50:57Z</cp:lastPrinted>
  <dcterms:created xsi:type="dcterms:W3CDTF">2018-03-06T19:40:27Z</dcterms:created>
  <dcterms:modified xsi:type="dcterms:W3CDTF">2020-12-08T18:39:15Z</dcterms:modified>
</cp:coreProperties>
</file>